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2" r:id="rId12"/>
    <p:sldId id="274" r:id="rId13"/>
    <p:sldId id="275" r:id="rId14"/>
    <p:sldId id="276" r:id="rId15"/>
    <p:sldId id="264" r:id="rId16"/>
    <p:sldId id="277" r:id="rId17"/>
    <p:sldId id="282" r:id="rId18"/>
    <p:sldId id="283" r:id="rId19"/>
    <p:sldId id="284" r:id="rId20"/>
    <p:sldId id="285" r:id="rId21"/>
    <p:sldId id="286" r:id="rId22"/>
    <p:sldId id="265" r:id="rId23"/>
    <p:sldId id="288" r:id="rId24"/>
    <p:sldId id="290" r:id="rId25"/>
    <p:sldId id="289" r:id="rId26"/>
    <p:sldId id="287" r:id="rId27"/>
    <p:sldId id="279" r:id="rId28"/>
    <p:sldId id="280" r:id="rId29"/>
    <p:sldId id="273" r:id="rId30"/>
    <p:sldId id="259" r:id="rId3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Destaqu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51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365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637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666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912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955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628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319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761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528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142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1158-EA1C-419F-B503-69C92A61F0A0}" type="datetimeFigureOut">
              <a:rPr lang="pt-PT" smtClean="0"/>
              <a:t>23/10/2023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A40D-2846-4CE6-AB97-D605C79762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073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ducareprevenir.madeira.gov.pt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338" y="0"/>
            <a:ext cx="6768753" cy="130864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006" b="48160"/>
          <a:stretch/>
        </p:blipFill>
        <p:spPr>
          <a:xfrm>
            <a:off x="5598142" y="2512394"/>
            <a:ext cx="3299117" cy="2153821"/>
          </a:xfrm>
          <a:prstGeom prst="rect">
            <a:avLst/>
          </a:prstGeom>
        </p:spPr>
      </p:pic>
      <p:sp>
        <p:nvSpPr>
          <p:cNvPr id="6" name="Título 5"/>
          <p:cNvSpPr txBox="1">
            <a:spLocks/>
          </p:cNvSpPr>
          <p:nvPr/>
        </p:nvSpPr>
        <p:spPr>
          <a:xfrm>
            <a:off x="0" y="1468305"/>
            <a:ext cx="12192000" cy="8844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600" b="1" cap="all" dirty="0">
                <a:solidFill>
                  <a:srgbClr val="FFC000"/>
                </a:solidFill>
              </a:rPr>
              <a:t>Formação para </a:t>
            </a:r>
            <a:r>
              <a:rPr lang="pt-PT" sz="2600" b="1" u="sng" cap="all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NOVOS</a:t>
            </a:r>
            <a:r>
              <a:rPr lang="pt-PT" sz="2600" b="1" cap="all" dirty="0">
                <a:solidFill>
                  <a:srgbClr val="FFC000"/>
                </a:solidFill>
              </a:rPr>
              <a:t> </a:t>
            </a:r>
            <a:r>
              <a:rPr lang="pt-PT" sz="2600" b="1" cap="all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Delegados de Segurança</a:t>
            </a:r>
            <a:r>
              <a:rPr lang="pt-PT" sz="2600" b="1" cap="all" dirty="0">
                <a:solidFill>
                  <a:srgbClr val="FFC000"/>
                </a:solidFill>
              </a:rPr>
              <a:t> (1º, 2º e 3º CEB) e/ou </a:t>
            </a:r>
            <a:r>
              <a:rPr lang="pt-PT" sz="2600" b="1" cap="all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Aplicadores dos Conteúdos do Projeto ESPR 2023</a:t>
            </a:r>
            <a:r>
              <a:rPr lang="pt-PT" sz="2600" b="1" cap="all" dirty="0">
                <a:solidFill>
                  <a:srgbClr val="FFC000"/>
                </a:solidFill>
              </a:rPr>
              <a:t> (COADJUVANTES DOS </a:t>
            </a:r>
            <a:r>
              <a:rPr lang="pt-PT" sz="2600" b="1" cap="all" dirty="0" err="1">
                <a:solidFill>
                  <a:srgbClr val="FFC000"/>
                </a:solidFill>
              </a:rPr>
              <a:t>ds</a:t>
            </a:r>
            <a:r>
              <a:rPr lang="pt-PT" sz="2600" b="1" cap="all" dirty="0">
                <a:solidFill>
                  <a:srgbClr val="FFC000"/>
                </a:solidFill>
              </a:rPr>
              <a:t> – 2º E 3º </a:t>
            </a:r>
            <a:r>
              <a:rPr lang="pt-PT" sz="2600" b="1" cap="all" dirty="0" err="1">
                <a:solidFill>
                  <a:srgbClr val="FFC000"/>
                </a:solidFill>
              </a:rPr>
              <a:t>ceb</a:t>
            </a:r>
            <a:r>
              <a:rPr lang="pt-PT" sz="2600" b="1" cap="all" dirty="0">
                <a:solidFill>
                  <a:srgbClr val="FFC000"/>
                </a:solidFill>
              </a:rPr>
              <a:t>) </a:t>
            </a:r>
            <a:r>
              <a:rPr lang="pt-PT" sz="2600" b="1" cap="all" dirty="0"/>
              <a:t>(</a:t>
            </a:r>
            <a:r>
              <a:rPr lang="pt-PT" sz="2600" b="1" dirty="0"/>
              <a:t>*</a:t>
            </a:r>
            <a:r>
              <a:rPr lang="pt-PT" sz="2600" b="1" cap="all" dirty="0"/>
              <a:t>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6487660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/>
              <a:t>(*)</a:t>
            </a:r>
            <a:r>
              <a:rPr lang="pt-PT" b="1" dirty="0">
                <a:solidFill>
                  <a:srgbClr val="FFFF00"/>
                </a:solidFill>
              </a:rPr>
              <a:t> </a:t>
            </a:r>
            <a:r>
              <a:rPr lang="pt-PT" b="1" dirty="0"/>
              <a:t>E/ou ainda para</a:t>
            </a:r>
            <a:r>
              <a:rPr lang="pt-PT" b="1" dirty="0">
                <a:solidFill>
                  <a:srgbClr val="FFFF00"/>
                </a:solidFill>
              </a:rPr>
              <a:t> </a:t>
            </a:r>
            <a:r>
              <a:rPr lang="pt-PT" b="1" cap="all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quaisquer outros docentes</a:t>
            </a:r>
            <a:r>
              <a:rPr lang="pt-PT" b="1" dirty="0">
                <a:solidFill>
                  <a:srgbClr val="FFFF00"/>
                </a:solidFill>
              </a:rPr>
              <a:t> </a:t>
            </a:r>
            <a:r>
              <a:rPr lang="pt-PT" b="1" dirty="0"/>
              <a:t>interessados, seja qual for o seu grupo de recrutamento.</a:t>
            </a:r>
          </a:p>
        </p:txBody>
      </p:sp>
      <p:pic>
        <p:nvPicPr>
          <p:cNvPr id="8" name="Marcador de Posição de Conteúdo 10" descr="ESP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2811" y="2522634"/>
            <a:ext cx="4381076" cy="2548178"/>
          </a:xfrm>
          <a:prstGeom prst="rect">
            <a:avLst/>
          </a:prstGeom>
        </p:spPr>
      </p:pic>
      <p:pic>
        <p:nvPicPr>
          <p:cNvPr id="9" name="Imagem 8" descr="prer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63314" y="2536315"/>
            <a:ext cx="2047751" cy="2549730"/>
          </a:xfrm>
          <a:prstGeom prst="rect">
            <a:avLst/>
          </a:prstGeom>
        </p:spPr>
      </p:pic>
      <p:pic>
        <p:nvPicPr>
          <p:cNvPr id="10" name="Imagem 9" descr="SRPC-Madeira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73911" y="5294689"/>
            <a:ext cx="639515" cy="63951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8645" y="5315160"/>
            <a:ext cx="510601" cy="648072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066972" y="59487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PT" b="1" u="sng" dirty="0" err="1">
                <a:solidFill>
                  <a:srgbClr val="00B050"/>
                </a:solidFill>
              </a:rPr>
              <a:t>Pel</a:t>
            </a:r>
            <a:r>
              <a:rPr lang="pt-PT" b="1" u="sng" dirty="0">
                <a:solidFill>
                  <a:srgbClr val="00B050"/>
                </a:solidFill>
              </a:rPr>
              <a:t>’ A Equipa de Coordenação do PRER 2023/2024</a:t>
            </a:r>
          </a:p>
          <a:p>
            <a:pPr algn="r"/>
            <a:r>
              <a:rPr lang="pt-PT" b="1" dirty="0">
                <a:solidFill>
                  <a:srgbClr val="00B050"/>
                </a:solidFill>
              </a:rPr>
              <a:t>Nelson Relva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082724" y="528139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Auditório do Serviço Regional de Proteção Civil, IP – RAM</a:t>
            </a:r>
          </a:p>
          <a:p>
            <a:pPr algn="r"/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Sexta-feira, 20 de outubro de 2023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001559" y="4663699"/>
            <a:ext cx="43746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100" b="1" dirty="0">
                <a:solidFill>
                  <a:srgbClr val="0070C0"/>
                </a:solidFill>
              </a:rPr>
              <a:t>Tema 9 – A EDUCAÇÃO RODOVIÁRIA</a:t>
            </a:r>
          </a:p>
        </p:txBody>
      </p:sp>
    </p:spTree>
    <p:extLst>
      <p:ext uri="{BB962C8B-B14F-4D97-AF65-F5344CB8AC3E}">
        <p14:creationId xmlns:p14="http://schemas.microsoft.com/office/powerpoint/2010/main" val="1030152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6" name="Marcador de Posição de Conteúdo 3">
            <a:extLst>
              <a:ext uri="{FF2B5EF4-FFF2-40B4-BE49-F238E27FC236}">
                <a16:creationId xmlns:a16="http://schemas.microsoft.com/office/drawing/2014/main" id="{705369A0-8948-4361-3D53-4E65E309399A}"/>
              </a:ext>
            </a:extLst>
          </p:cNvPr>
          <p:cNvSpPr txBox="1">
            <a:spLocks/>
          </p:cNvSpPr>
          <p:nvPr/>
        </p:nvSpPr>
        <p:spPr>
          <a:xfrm>
            <a:off x="336175" y="564778"/>
            <a:ext cx="11564471" cy="625288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PT" sz="2250" dirty="0"/>
              <a:t>Aproximadamente 10 </a:t>
            </a:r>
            <a:r>
              <a:rPr lang="pt-PT" sz="2250" u="sng" dirty="0"/>
              <a:t>acidentes</a:t>
            </a:r>
            <a:r>
              <a:rPr lang="pt-PT" sz="2250" dirty="0"/>
              <a:t> por dia;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PT" sz="2250" dirty="0"/>
              <a:t>1 Acidente de 2 em 2 horas, aproximadamente;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PT" sz="2250" dirty="0"/>
              <a:t>17h-18h período com mais acidentes com </a:t>
            </a:r>
            <a:r>
              <a:rPr lang="pt-PT" sz="2250" u="sng" dirty="0"/>
              <a:t>feridos graves</a:t>
            </a:r>
            <a:r>
              <a:rPr lang="pt-PT" sz="2250" dirty="0"/>
              <a:t>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PT" sz="2250" dirty="0"/>
              <a:t>18h-19h, período com mais acidentes;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PT" sz="2250" dirty="0">
                <a:ea typeface="Calibri" panose="020F0502020204030204" pitchFamily="34" charset="0"/>
                <a:cs typeface="Times New Roman" panose="02020603050405020304" pitchFamily="18" charset="0"/>
              </a:rPr>
              <a:t>Das vítimas mortais:</a:t>
            </a:r>
          </a:p>
          <a:p>
            <a:pPr indent="39688">
              <a:lnSpc>
                <a:spcPct val="170000"/>
              </a:lnSpc>
              <a:spcBef>
                <a:spcPts val="0"/>
              </a:spcBef>
              <a:buNone/>
            </a:pPr>
            <a:r>
              <a:rPr lang="pt-PT" sz="2250" dirty="0">
                <a:cs typeface="Times New Roman" panose="02020603050405020304" pitchFamily="18" charset="0"/>
              </a:rPr>
              <a:t>- </a:t>
            </a:r>
            <a:r>
              <a:rPr lang="pt-PT" sz="2250" dirty="0">
                <a:ea typeface="Calibri" panose="020F0502020204030204" pitchFamily="34" charset="0"/>
                <a:cs typeface="Times New Roman" panose="02020603050405020304" pitchFamily="18" charset="0"/>
              </a:rPr>
              <a:t>3 eram condutores de motociclos (2 resultaram de despistes e 1 foi embatido por um ligeiro);</a:t>
            </a:r>
          </a:p>
          <a:p>
            <a:pPr indent="39688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pt-PT" sz="2250" dirty="0">
                <a:ea typeface="Calibri" panose="020F0502020204030204" pitchFamily="34" charset="0"/>
                <a:cs typeface="Times New Roman" panose="02020603050405020304" pitchFamily="18" charset="0"/>
              </a:rPr>
              <a:t>1 era um ciclista que foi embatido por um automóvel ligeiro;</a:t>
            </a:r>
          </a:p>
          <a:p>
            <a:pPr indent="39688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pt-PT" sz="2250" dirty="0">
                <a:ea typeface="Calibri" panose="020F0502020204030204" pitchFamily="34" charset="0"/>
                <a:cs typeface="Times New Roman" panose="02020603050405020304" pitchFamily="18" charset="0"/>
              </a:rPr>
              <a:t>3 eram peões que foram atropelados;</a:t>
            </a:r>
          </a:p>
          <a:p>
            <a:pPr indent="752475">
              <a:lnSpc>
                <a:spcPct val="170000"/>
              </a:lnSpc>
              <a:spcBef>
                <a:spcPts val="0"/>
              </a:spcBef>
              <a:buNone/>
            </a:pPr>
            <a:r>
              <a:rPr lang="pt-PT" sz="2250" dirty="0">
                <a:cs typeface="Times New Roman" panose="02020603050405020304" pitchFamily="18" charset="0"/>
              </a:rPr>
              <a:t>» </a:t>
            </a:r>
            <a:r>
              <a:rPr lang="pt-PT" sz="2250" dirty="0">
                <a:ea typeface="Calibri" panose="020F0502020204030204" pitchFamily="34" charset="0"/>
                <a:cs typeface="Times New Roman" panose="02020603050405020304" pitchFamily="18" charset="0"/>
              </a:rPr>
              <a:t>Dos peões atropelados um foi na passadeira, dois fora da passadeira;</a:t>
            </a:r>
          </a:p>
          <a:p>
            <a:pPr indent="752475">
              <a:lnSpc>
                <a:spcPct val="170000"/>
              </a:lnSpc>
              <a:spcBef>
                <a:spcPts val="0"/>
              </a:spcBef>
              <a:buNone/>
            </a:pPr>
            <a:r>
              <a:rPr lang="pt-PT" sz="2250" dirty="0"/>
              <a:t>» </a:t>
            </a:r>
            <a:r>
              <a:rPr lang="pt-PT" sz="2250" dirty="0">
                <a:cs typeface="Times New Roman" panose="02020603050405020304" pitchFamily="18" charset="0"/>
              </a:rPr>
              <a:t>Á</a:t>
            </a:r>
            <a:r>
              <a:rPr lang="pt-PT" sz="2250" dirty="0">
                <a:ea typeface="Calibri" panose="020F0502020204030204" pitchFamily="34" charset="0"/>
                <a:cs typeface="Times New Roman" panose="02020603050405020304" pitchFamily="18" charset="0"/>
              </a:rPr>
              <a:t>lcool fator presente.</a:t>
            </a:r>
            <a:endParaRPr lang="pt-PT" sz="225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pt-PT" sz="2250" dirty="0"/>
          </a:p>
        </p:txBody>
      </p:sp>
    </p:spTree>
    <p:extLst>
      <p:ext uri="{BB962C8B-B14F-4D97-AF65-F5344CB8AC3E}">
        <p14:creationId xmlns:p14="http://schemas.microsoft.com/office/powerpoint/2010/main" val="336033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9511" y="929213"/>
            <a:ext cx="118421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3200" dirty="0"/>
              <a:t>Uma das </a:t>
            </a:r>
            <a:r>
              <a:rPr lang="pt-PT" sz="3200" b="1" u="sng" dirty="0">
                <a:solidFill>
                  <a:srgbClr val="FFC000"/>
                </a:solidFill>
              </a:rPr>
              <a:t>missões da escola</a:t>
            </a:r>
            <a:r>
              <a:rPr lang="pt-PT" sz="3200" dirty="0">
                <a:solidFill>
                  <a:srgbClr val="FFC000"/>
                </a:solidFill>
              </a:rPr>
              <a:t> </a:t>
            </a:r>
            <a:r>
              <a:rPr lang="pt-PT" sz="3200" dirty="0"/>
              <a:t>é, segundo o Quadro Estratégico de Cooperação Europeia, </a:t>
            </a:r>
            <a:r>
              <a:rPr lang="pt-PT" sz="3200" b="1" dirty="0">
                <a:solidFill>
                  <a:srgbClr val="FFC000"/>
                </a:solidFill>
              </a:rPr>
              <a:t>“</a:t>
            </a:r>
            <a:r>
              <a:rPr lang="pt-PT" sz="3200" b="1" u="sng" dirty="0">
                <a:solidFill>
                  <a:srgbClr val="FFC000"/>
                </a:solidFill>
              </a:rPr>
              <a:t>a promoção de uma cidadania ativa</a:t>
            </a:r>
            <a:r>
              <a:rPr lang="pt-PT" sz="3200" b="1" dirty="0">
                <a:solidFill>
                  <a:srgbClr val="FFC000"/>
                </a:solidFill>
              </a:rPr>
              <a:t>”.</a:t>
            </a:r>
          </a:p>
          <a:p>
            <a:pPr algn="just"/>
            <a:endParaRPr lang="pt-PT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3200" dirty="0"/>
              <a:t>Torna-se então, imprescindível, </a:t>
            </a:r>
            <a:r>
              <a:rPr lang="pt-PT" sz="3200" b="1" u="sng" dirty="0">
                <a:solidFill>
                  <a:srgbClr val="FFC000"/>
                </a:solidFill>
              </a:rPr>
              <a:t>dotar os alunos dos conhecimentos e competências essenciais</a:t>
            </a:r>
            <a:r>
              <a:rPr lang="pt-PT" sz="3200" dirty="0">
                <a:solidFill>
                  <a:srgbClr val="FFC000"/>
                </a:solidFill>
              </a:rPr>
              <a:t> </a:t>
            </a:r>
            <a:r>
              <a:rPr lang="pt-PT" sz="3200" dirty="0"/>
              <a:t>a uma </a:t>
            </a:r>
            <a:r>
              <a:rPr lang="pt-PT" sz="3200" b="1" u="sng" dirty="0">
                <a:solidFill>
                  <a:srgbClr val="FFC000"/>
                </a:solidFill>
              </a:rPr>
              <a:t>cidadania ativa e responsável</a:t>
            </a:r>
            <a:r>
              <a:rPr lang="pt-PT" sz="3200" dirty="0">
                <a:solidFill>
                  <a:schemeClr val="bg1"/>
                </a:solidFill>
              </a:rPr>
              <a:t> </a:t>
            </a:r>
            <a:r>
              <a:rPr lang="pt-PT" sz="3200" dirty="0"/>
              <a:t>face à segurança e aos riscos.</a:t>
            </a:r>
          </a:p>
          <a:p>
            <a:pPr algn="just"/>
            <a:endParaRPr lang="pt-PT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PT" sz="3200" dirty="0"/>
              <a:t>Pretende-se, tanto com o projeto </a:t>
            </a:r>
            <a:r>
              <a:rPr lang="pt-PT" sz="3200" b="1" u="sng" dirty="0">
                <a:solidFill>
                  <a:srgbClr val="FFC000"/>
                </a:solidFill>
              </a:rPr>
              <a:t>ESPR</a:t>
            </a:r>
            <a:r>
              <a:rPr lang="pt-PT" sz="3200" dirty="0"/>
              <a:t>, tal como com o </a:t>
            </a:r>
            <a:r>
              <a:rPr lang="pt-PT" sz="3200" b="1" u="sng" dirty="0">
                <a:solidFill>
                  <a:srgbClr val="FFC000"/>
                </a:solidFill>
              </a:rPr>
              <a:t>PRER</a:t>
            </a:r>
            <a:r>
              <a:rPr lang="pt-PT" sz="3200" dirty="0"/>
              <a:t>, </a:t>
            </a:r>
            <a:r>
              <a:rPr lang="pt-PT" sz="3200" b="1" u="sng" dirty="0">
                <a:solidFill>
                  <a:srgbClr val="FFC000"/>
                </a:solidFill>
              </a:rPr>
              <a:t>promover</a:t>
            </a:r>
            <a:r>
              <a:rPr lang="pt-PT" sz="3200" dirty="0"/>
              <a:t> o desenvolvimento de </a:t>
            </a:r>
            <a:r>
              <a:rPr lang="pt-PT" sz="3200" b="1" u="sng" dirty="0">
                <a:solidFill>
                  <a:srgbClr val="FFC000"/>
                </a:solidFill>
              </a:rPr>
              <a:t>conteúdos temáticos </a:t>
            </a:r>
            <a:r>
              <a:rPr lang="pt-PT" sz="3200" dirty="0"/>
              <a:t>na </a:t>
            </a:r>
            <a:r>
              <a:rPr lang="pt-PT" sz="3200" b="1" u="sng" dirty="0">
                <a:solidFill>
                  <a:srgbClr val="FFC000"/>
                </a:solidFill>
              </a:rPr>
              <a:t>área da segurança</a:t>
            </a:r>
            <a:r>
              <a:rPr lang="pt-PT" sz="3200" b="1" dirty="0">
                <a:solidFill>
                  <a:srgbClr val="FFC000"/>
                </a:solidFill>
              </a:rPr>
              <a:t>.</a:t>
            </a:r>
            <a:endParaRPr lang="pt-PT" sz="3200" b="1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6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39170" y="680875"/>
            <a:ext cx="119721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OBJETIVOS GERAIS RELATIVOS AOS DOCENTES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Facilitar a tarefa</a:t>
            </a:r>
            <a:r>
              <a:rPr lang="pt-PT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no desenvolvimento da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 rodoviária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, através da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partilha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de um conjunto de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ações/medidas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, de educação/segurança rodoviária, etc.</a:t>
            </a:r>
          </a:p>
          <a:p>
            <a:pPr marL="457200" indent="-457200" algn="just">
              <a:buFontTx/>
              <a:buAutoNum type="alphaLcParenR"/>
            </a:pP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Oferecer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uma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 didática e pedagógica</a:t>
            </a:r>
            <a:r>
              <a:rPr lang="pt-PT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de educação rodoviária, como garantia da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formação integral dos alunos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convivência cívica</a:t>
            </a:r>
            <a:r>
              <a:rPr lang="pt-PT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e 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 rodoviária</a:t>
            </a:r>
            <a:r>
              <a:rPr lang="pt-PT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AutoNum type="alphaLcParenR"/>
            </a:pP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Facilitar as intervenções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relacionadas com 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 rodoviária</a:t>
            </a:r>
            <a:r>
              <a:rPr lang="pt-PT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que habitualmente são levadas a cabo por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outras entidades</a:t>
            </a:r>
            <a:r>
              <a:rPr lang="pt-PT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50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92959" y="1272543"/>
            <a:ext cx="11788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OBJETIVOS GERAIS RELATIVOS AOS ALUNOS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P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AutoNum type="alphaLcParenR"/>
            </a:pP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Reduzir a sinistralidade rodoviária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, suas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consequências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custos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incrementar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uma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mobilidade mais ativa e sustentável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, construindo-se uma verdadeira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 de segurança rodoviária</a:t>
            </a:r>
            <a:r>
              <a:rPr lang="pt-PT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Facilitar a aprendizagem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motivação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e o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 de atitudes e valores</a:t>
            </a:r>
            <a:r>
              <a:rPr lang="pt-PT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relacionados com a </a:t>
            </a:r>
            <a:r>
              <a:rPr lang="pt-PT" sz="3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segurança rodoviária</a:t>
            </a:r>
            <a:r>
              <a:rPr lang="pt-PT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384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627087"/>
            <a:ext cx="1185560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 RELATIVOS AOS ALUNOS</a:t>
            </a: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P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AutoNum type="alphaLcParenR"/>
            </a:pPr>
            <a:r>
              <a:rPr lang="pt-PT" sz="2800" b="1" u="sng" dirty="0">
                <a:solidFill>
                  <a:srgbClr val="FFC000"/>
                </a:solidFill>
              </a:rPr>
              <a:t>Identificar, conhecer e adotar comportamentos adequados</a:t>
            </a:r>
            <a:r>
              <a:rPr lang="pt-PT" sz="2800" dirty="0"/>
              <a:t> à </a:t>
            </a:r>
            <a:r>
              <a:rPr lang="pt-PT" sz="2800" b="1" u="sng" dirty="0">
                <a:solidFill>
                  <a:srgbClr val="FFC000"/>
                </a:solidFill>
              </a:rPr>
              <a:t>circulação</a:t>
            </a:r>
            <a:r>
              <a:rPr lang="pt-PT" sz="2800" dirty="0"/>
              <a:t> e ao </a:t>
            </a:r>
            <a:r>
              <a:rPr lang="pt-PT" sz="2800" b="1" u="sng" dirty="0">
                <a:solidFill>
                  <a:srgbClr val="FFC000"/>
                </a:solidFill>
              </a:rPr>
              <a:t>atravessamento</a:t>
            </a:r>
            <a:r>
              <a:rPr lang="pt-PT" sz="2800" dirty="0"/>
              <a:t> enquanto </a:t>
            </a:r>
            <a:r>
              <a:rPr lang="pt-PT" sz="2800" b="1" u="sng" dirty="0">
                <a:solidFill>
                  <a:srgbClr val="FFC000"/>
                </a:solidFill>
              </a:rPr>
              <a:t>peões</a:t>
            </a:r>
            <a:r>
              <a:rPr lang="pt-PT" sz="2800" b="1" dirty="0"/>
              <a:t>.</a:t>
            </a:r>
          </a:p>
          <a:p>
            <a:pPr marL="457200" indent="-457200" algn="just">
              <a:buFontTx/>
              <a:buAutoNum type="alphaLcParenR"/>
            </a:pPr>
            <a:r>
              <a:rPr lang="pt-PT" sz="2800" b="1" u="sng" dirty="0">
                <a:solidFill>
                  <a:srgbClr val="FFC000"/>
                </a:solidFill>
              </a:rPr>
              <a:t>Identificar, conhecer e adotar comportamentos adequados</a:t>
            </a:r>
            <a:r>
              <a:rPr lang="pt-PT" sz="2800" dirty="0"/>
              <a:t>, enquanto </a:t>
            </a:r>
            <a:r>
              <a:rPr lang="pt-PT" sz="2800" b="1" u="sng" dirty="0">
                <a:solidFill>
                  <a:srgbClr val="FFC000"/>
                </a:solidFill>
              </a:rPr>
              <a:t>passageiro</a:t>
            </a:r>
            <a:r>
              <a:rPr lang="pt-PT" sz="2800" b="1" dirty="0">
                <a:solidFill>
                  <a:srgbClr val="FFC000"/>
                </a:solidFill>
              </a:rPr>
              <a:t>.</a:t>
            </a:r>
          </a:p>
          <a:p>
            <a:pPr marL="457200" indent="-457200" algn="just">
              <a:buFontTx/>
              <a:buAutoNum type="alphaLcParenR"/>
            </a:pPr>
            <a:r>
              <a:rPr lang="pt-PT" sz="2800" b="1" u="sng" dirty="0">
                <a:solidFill>
                  <a:srgbClr val="FFC000"/>
                </a:solidFill>
              </a:rPr>
              <a:t>Identificar comportamentos adequados e inadequados</a:t>
            </a:r>
            <a:r>
              <a:rPr lang="pt-PT" sz="2800" dirty="0">
                <a:solidFill>
                  <a:srgbClr val="FFC000"/>
                </a:solidFill>
              </a:rPr>
              <a:t> </a:t>
            </a:r>
            <a:r>
              <a:rPr lang="pt-PT" sz="2800" dirty="0"/>
              <a:t>e </a:t>
            </a:r>
            <a:r>
              <a:rPr lang="pt-PT" sz="2800" b="1" u="sng" dirty="0">
                <a:solidFill>
                  <a:srgbClr val="FFC000"/>
                </a:solidFill>
              </a:rPr>
              <a:t>adotar comportamentos seguros</a:t>
            </a:r>
            <a:r>
              <a:rPr lang="pt-PT" sz="2800" dirty="0"/>
              <a:t>, enquanto </a:t>
            </a:r>
            <a:r>
              <a:rPr lang="pt-PT" sz="2800" b="1" u="sng" dirty="0">
                <a:solidFill>
                  <a:srgbClr val="FFC000"/>
                </a:solidFill>
              </a:rPr>
              <a:t>condutores</a:t>
            </a:r>
            <a:r>
              <a:rPr lang="pt-PT" sz="2800" b="1" dirty="0">
                <a:solidFill>
                  <a:srgbClr val="FFC000"/>
                </a:solidFill>
              </a:rPr>
              <a:t>.</a:t>
            </a:r>
          </a:p>
          <a:p>
            <a:pPr marL="457200" indent="-457200" algn="just">
              <a:buFontTx/>
              <a:buAutoNum type="alphaLcParenR"/>
            </a:pPr>
            <a:r>
              <a:rPr lang="pt-PT" sz="2800" b="1" u="sng" dirty="0">
                <a:solidFill>
                  <a:srgbClr val="FFC000"/>
                </a:solidFill>
              </a:rPr>
              <a:t>Analisar</a:t>
            </a:r>
            <a:r>
              <a:rPr lang="pt-PT" sz="2800" dirty="0"/>
              <a:t> criticamente o </a:t>
            </a:r>
            <a:r>
              <a:rPr lang="pt-PT" sz="2800" b="1" u="sng" dirty="0">
                <a:solidFill>
                  <a:srgbClr val="FFC000"/>
                </a:solidFill>
              </a:rPr>
              <a:t>ambiente rodoviário</a:t>
            </a:r>
            <a:r>
              <a:rPr lang="pt-PT" sz="2800" dirty="0">
                <a:solidFill>
                  <a:srgbClr val="FFC000"/>
                </a:solidFill>
              </a:rPr>
              <a:t> </a:t>
            </a:r>
            <a:r>
              <a:rPr lang="pt-PT" sz="2800" dirty="0"/>
              <a:t>e </a:t>
            </a:r>
            <a:r>
              <a:rPr lang="pt-PT" sz="2800" b="1" u="sng" dirty="0">
                <a:solidFill>
                  <a:srgbClr val="FFC000"/>
                </a:solidFill>
              </a:rPr>
              <a:t>adotar atitudes e comportamentos sociais e cívicos adequados</a:t>
            </a:r>
            <a:r>
              <a:rPr lang="pt-PT" sz="2800" b="1" dirty="0">
                <a:solidFill>
                  <a:srgbClr val="FFC000"/>
                </a:solidFill>
              </a:rPr>
              <a:t>.</a:t>
            </a:r>
          </a:p>
          <a:p>
            <a:pPr algn="just"/>
            <a:r>
              <a:rPr lang="pt-PT" sz="2800" dirty="0"/>
              <a:t>Na verdade, procuramos proporcionar aos </a:t>
            </a:r>
            <a:r>
              <a:rPr lang="pt-PT" sz="2800" b="1" u="sng" dirty="0">
                <a:solidFill>
                  <a:srgbClr val="FFC000"/>
                </a:solidFill>
              </a:rPr>
              <a:t>alunos</a:t>
            </a:r>
            <a:r>
              <a:rPr lang="pt-PT" sz="2800" dirty="0"/>
              <a:t>, condições que lhes permitam </a:t>
            </a:r>
            <a:r>
              <a:rPr lang="pt-PT" sz="2800" b="1" u="sng" dirty="0">
                <a:solidFill>
                  <a:srgbClr val="FFC000"/>
                </a:solidFill>
              </a:rPr>
              <a:t>enfrentar e resolver problemas no dia a dia</a:t>
            </a:r>
            <a:r>
              <a:rPr lang="pt-PT" sz="2800" dirty="0"/>
              <a:t>, o que implica </a:t>
            </a:r>
            <a:r>
              <a:rPr lang="pt-PT" sz="2800" b="1" u="sng" dirty="0">
                <a:solidFill>
                  <a:srgbClr val="FFC000"/>
                </a:solidFill>
              </a:rPr>
              <a:t>analisar situações</a:t>
            </a:r>
            <a:r>
              <a:rPr lang="pt-PT" sz="2800" dirty="0">
                <a:solidFill>
                  <a:srgbClr val="FFC000"/>
                </a:solidFill>
              </a:rPr>
              <a:t>, </a:t>
            </a:r>
            <a:r>
              <a:rPr lang="pt-PT" sz="2800" b="1" u="sng" dirty="0">
                <a:solidFill>
                  <a:srgbClr val="FFC000"/>
                </a:solidFill>
              </a:rPr>
              <a:t>identificar problemas</a:t>
            </a:r>
            <a:r>
              <a:rPr lang="pt-PT" sz="2800" dirty="0">
                <a:solidFill>
                  <a:srgbClr val="FFC000"/>
                </a:solidFill>
              </a:rPr>
              <a:t>, </a:t>
            </a:r>
            <a:r>
              <a:rPr lang="pt-PT" sz="2800" b="1" u="sng" dirty="0">
                <a:solidFill>
                  <a:srgbClr val="FFC000"/>
                </a:solidFill>
              </a:rPr>
              <a:t>desenvolver estratégias</a:t>
            </a:r>
            <a:r>
              <a:rPr lang="pt-PT" sz="2800" dirty="0">
                <a:solidFill>
                  <a:srgbClr val="FFC000"/>
                </a:solidFill>
              </a:rPr>
              <a:t> e </a:t>
            </a:r>
            <a:r>
              <a:rPr lang="pt-PT" sz="2800" b="1" u="sng" dirty="0">
                <a:solidFill>
                  <a:srgbClr val="FFC000"/>
                </a:solidFill>
              </a:rPr>
              <a:t>tomar decisões adequadas</a:t>
            </a:r>
            <a:r>
              <a:rPr lang="pt-PT" sz="28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29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55" y="1452281"/>
            <a:ext cx="11822291" cy="395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189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1309101"/>
            <a:ext cx="118287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pt-PT" sz="3200" dirty="0"/>
              <a:t> MISSÃO DOS DELEGADOS DE SEGURANÇA (DS)</a:t>
            </a:r>
          </a:p>
          <a:p>
            <a:pPr algn="just">
              <a:buFont typeface="Arial" charset="0"/>
              <a:buChar char="•"/>
            </a:pPr>
            <a:endParaRPr lang="pt-PT" sz="3200" dirty="0"/>
          </a:p>
          <a:p>
            <a:pPr algn="just">
              <a:buFont typeface="Arial" charset="0"/>
              <a:buChar char="•"/>
            </a:pPr>
            <a:r>
              <a:rPr lang="pt-PT" sz="3200" b="1" dirty="0">
                <a:solidFill>
                  <a:schemeClr val="tx1">
                    <a:lumMod val="50000"/>
                  </a:schemeClr>
                </a:solidFill>
                <a:latin typeface="Calibri" pitchFamily="34" charset="0"/>
              </a:rPr>
              <a:t> (…)</a:t>
            </a:r>
          </a:p>
          <a:p>
            <a:pPr algn="just"/>
            <a:endParaRPr lang="pt-PT" sz="3200" b="1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pt-PT" sz="3200" dirty="0">
                <a:latin typeface="Calibri" pitchFamily="34" charset="0"/>
              </a:rPr>
              <a:t> </a:t>
            </a:r>
            <a:r>
              <a:rPr lang="pt-PT" sz="3200" b="1" u="sng" dirty="0"/>
              <a:t>2ª Dimensão</a:t>
            </a:r>
            <a:r>
              <a:rPr lang="pt-PT" sz="3200" dirty="0"/>
              <a:t> – Implementação dos temas do Projeto ESPR: Implementação em sala de aula dos subtemas obrigatórios (todos os anos) e dos </a:t>
            </a:r>
            <a:r>
              <a:rPr lang="pt-PT" sz="3200" b="1" u="sng" dirty="0"/>
              <a:t>subtemas opcionais</a:t>
            </a:r>
            <a:r>
              <a:rPr lang="pt-PT" sz="3200" dirty="0"/>
              <a:t> (</a:t>
            </a:r>
            <a:r>
              <a:rPr lang="pt-PT" sz="3200" u="sng" dirty="0"/>
              <a:t>pelo menos uma vez durante cada ciclo</a:t>
            </a:r>
            <a:r>
              <a:rPr lang="pt-PT" sz="3200" dirty="0"/>
              <a:t>)</a:t>
            </a:r>
            <a:endParaRPr lang="pt-PT" sz="3200" dirty="0">
              <a:latin typeface="Calibri" pitchFamily="34" charset="0"/>
            </a:endParaRPr>
          </a:p>
          <a:p>
            <a:pPr algn="just"/>
            <a:endParaRPr lang="pt-PT" sz="32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79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E0FAB1A-460F-4443-9267-D4ACBBB2FC80}"/>
              </a:ext>
            </a:extLst>
          </p:cNvPr>
          <p:cNvSpPr txBox="1"/>
          <p:nvPr/>
        </p:nvSpPr>
        <p:spPr>
          <a:xfrm>
            <a:off x="1524000" y="534362"/>
            <a:ext cx="914400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 - TEMA 9: Planificação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A8B016-D748-4C4F-B5B0-A995AE5594A1}"/>
              </a:ext>
            </a:extLst>
          </p:cNvPr>
          <p:cNvSpPr txBox="1"/>
          <p:nvPr/>
        </p:nvSpPr>
        <p:spPr>
          <a:xfrm>
            <a:off x="7248130" y="1120706"/>
            <a:ext cx="3431863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Recursos Digitais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481D39-F221-4E23-B593-5C9EBCDD0AB7}"/>
              </a:ext>
            </a:extLst>
          </p:cNvPr>
          <p:cNvSpPr txBox="1"/>
          <p:nvPr/>
        </p:nvSpPr>
        <p:spPr>
          <a:xfrm>
            <a:off x="5303913" y="1120706"/>
            <a:ext cx="18810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FAFB97-B5E5-45AC-B831-BD301D7D18D9}"/>
              </a:ext>
            </a:extLst>
          </p:cNvPr>
          <p:cNvSpPr txBox="1"/>
          <p:nvPr/>
        </p:nvSpPr>
        <p:spPr>
          <a:xfrm>
            <a:off x="3215680" y="1124744"/>
            <a:ext cx="205222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Conteúdos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E117179-484F-4DCF-803E-46B2A6E10B3F}"/>
              </a:ext>
            </a:extLst>
          </p:cNvPr>
          <p:cNvSpPr txBox="1"/>
          <p:nvPr/>
        </p:nvSpPr>
        <p:spPr>
          <a:xfrm rot="10800000">
            <a:off x="2103001" y="1124743"/>
            <a:ext cx="461665" cy="5589334"/>
          </a:xfrm>
          <a:prstGeom prst="rect">
            <a:avLst/>
          </a:prstGeom>
          <a:solidFill>
            <a:schemeClr val="accent2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/>
              <a:t>Versão Integral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B913B0C-3DD8-4D0C-BFA5-441E6BA1340A}"/>
              </a:ext>
            </a:extLst>
          </p:cNvPr>
          <p:cNvSpPr txBox="1"/>
          <p:nvPr/>
        </p:nvSpPr>
        <p:spPr>
          <a:xfrm rot="10800000">
            <a:off x="1529876" y="1124744"/>
            <a:ext cx="461665" cy="5589334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1º CEB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9E52CA6-1946-460B-AADD-FCC282AD801D}"/>
              </a:ext>
            </a:extLst>
          </p:cNvPr>
          <p:cNvSpPr txBox="1"/>
          <p:nvPr/>
        </p:nvSpPr>
        <p:spPr>
          <a:xfrm rot="10800000">
            <a:off x="2658802" y="1124745"/>
            <a:ext cx="461665" cy="2724771"/>
          </a:xfrm>
          <a:prstGeom prst="rect">
            <a:avLst/>
          </a:prstGeom>
          <a:solidFill>
            <a:srgbClr val="92D05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Ano 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4A261D1-F069-49C9-B9B4-FCAA221F7BE4}"/>
              </a:ext>
            </a:extLst>
          </p:cNvPr>
          <p:cNvSpPr txBox="1"/>
          <p:nvPr/>
        </p:nvSpPr>
        <p:spPr>
          <a:xfrm rot="10800000">
            <a:off x="2658802" y="4186299"/>
            <a:ext cx="461665" cy="2527778"/>
          </a:xfrm>
          <a:prstGeom prst="rect">
            <a:avLst/>
          </a:prstGeom>
          <a:solidFill>
            <a:srgbClr val="7030A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Ano B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FC15BDA-A2E5-4A20-A9D8-31E25308152F}"/>
              </a:ext>
            </a:extLst>
          </p:cNvPr>
          <p:cNvSpPr txBox="1"/>
          <p:nvPr/>
        </p:nvSpPr>
        <p:spPr>
          <a:xfrm>
            <a:off x="3214603" y="1546484"/>
            <a:ext cx="20522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 Sinalização de trânsito;</a:t>
            </a:r>
          </a:p>
          <a:p>
            <a:pPr marL="171450" indent="-171450" algn="just">
              <a:buFontTx/>
              <a:buChar char="-"/>
            </a:pP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Regras de trânsito;</a:t>
            </a:r>
          </a:p>
          <a:p>
            <a:pPr marL="171450" indent="-171450" algn="just">
              <a:buFontTx/>
              <a:buChar char="-"/>
            </a:pPr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Utilização de dispositivos de segurança.</a:t>
            </a:r>
          </a:p>
          <a:p>
            <a:pPr marL="171450" indent="-171450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82DE-84EB-4895-84AD-D3E8D2A5903B}"/>
              </a:ext>
            </a:extLst>
          </p:cNvPr>
          <p:cNvSpPr txBox="1"/>
          <p:nvPr/>
        </p:nvSpPr>
        <p:spPr>
          <a:xfrm>
            <a:off x="5295071" y="1541191"/>
            <a:ext cx="18810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/>
              <a:t>- Apresentação, análise e discussão de um </a:t>
            </a:r>
            <a:r>
              <a:rPr lang="pt-PT" sz="1200" b="1" u="sng" dirty="0" err="1"/>
              <a:t>Powerpoint</a:t>
            </a:r>
            <a:r>
              <a:rPr lang="pt-PT" sz="1200" dirty="0"/>
              <a:t>;</a:t>
            </a:r>
          </a:p>
          <a:p>
            <a:pPr algn="just"/>
            <a:r>
              <a:rPr lang="pt-PT" sz="1200" dirty="0"/>
              <a:t>- Visualização e exploração de pequenos </a:t>
            </a:r>
            <a:r>
              <a:rPr lang="pt-PT" sz="1200" b="1" u="sng" dirty="0" err="1"/>
              <a:t>Videos</a:t>
            </a:r>
            <a:r>
              <a:rPr lang="pt-PT" sz="1200" dirty="0"/>
              <a:t> sobre o tema;</a:t>
            </a:r>
          </a:p>
          <a:p>
            <a:pPr marL="171450" indent="-171450" algn="just">
              <a:buFontTx/>
              <a:buChar char="-"/>
            </a:pPr>
            <a:r>
              <a:rPr lang="pt-PT" sz="1200" dirty="0">
                <a:solidFill>
                  <a:srgbClr val="92D050"/>
                </a:solidFill>
              </a:rPr>
              <a:t>Exploração de uma </a:t>
            </a:r>
            <a:r>
              <a:rPr lang="pt-PT" sz="1200" b="1" u="sng" dirty="0">
                <a:solidFill>
                  <a:srgbClr val="92D050"/>
                </a:solidFill>
              </a:rPr>
              <a:t>Banda desenhada</a:t>
            </a:r>
            <a:r>
              <a:rPr lang="pt-PT" sz="1200" dirty="0">
                <a:solidFill>
                  <a:srgbClr val="92D050"/>
                </a:solidFill>
              </a:rPr>
              <a:t>;</a:t>
            </a:r>
            <a:endParaRPr lang="pt-PT" sz="1200" dirty="0">
              <a:solidFill>
                <a:srgbClr val="00B0F0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pt-PT" sz="1200" dirty="0">
                <a:solidFill>
                  <a:srgbClr val="00B0F0"/>
                </a:solidFill>
              </a:rPr>
              <a:t>Apresentação, análise e discussão de um </a:t>
            </a:r>
            <a:r>
              <a:rPr lang="pt-PT" sz="1200" b="1" u="sng" dirty="0" err="1">
                <a:solidFill>
                  <a:srgbClr val="00B0F0"/>
                </a:solidFill>
              </a:rPr>
              <a:t>Powerpoint</a:t>
            </a:r>
            <a:r>
              <a:rPr lang="pt-PT" sz="1200" dirty="0">
                <a:solidFill>
                  <a:srgbClr val="00B0F0"/>
                </a:solidFill>
              </a:rPr>
              <a:t> e de um pequeno </a:t>
            </a:r>
            <a:r>
              <a:rPr lang="pt-PT" sz="1200" b="1" u="sng" dirty="0">
                <a:solidFill>
                  <a:srgbClr val="00B0F0"/>
                </a:solidFill>
              </a:rPr>
              <a:t>Vídeo</a:t>
            </a:r>
            <a:r>
              <a:rPr lang="pt-PT" sz="1200" dirty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511EC41-C189-4AD5-8D61-FD8660C69ED4}"/>
              </a:ext>
            </a:extLst>
          </p:cNvPr>
          <p:cNvSpPr txBox="1"/>
          <p:nvPr/>
        </p:nvSpPr>
        <p:spPr>
          <a:xfrm>
            <a:off x="7248129" y="1556792"/>
            <a:ext cx="3419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1.º - Apresentação em </a:t>
            </a:r>
            <a:r>
              <a:rPr lang="pt-P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: “Sinais de Trânsito” – 18 diapositivos;</a:t>
            </a:r>
          </a:p>
          <a:p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2.º - </a:t>
            </a:r>
            <a:r>
              <a:rPr lang="pt-PT" sz="1200" b="1" dirty="0">
                <a:latin typeface="Arial" panose="020B0604020202020204" pitchFamily="34" charset="0"/>
                <a:cs typeface="Arial" panose="020B0604020202020204" pitchFamily="34" charset="0"/>
              </a:rPr>
              <a:t>Vídeo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: “Minuto Seguro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– Aprende os sinais” – duração: 1’35’’;</a:t>
            </a:r>
          </a:p>
          <a:p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3.º - </a:t>
            </a:r>
            <a:r>
              <a:rPr lang="pt-PT" sz="1200" b="1" dirty="0">
                <a:latin typeface="Arial" panose="020B0604020202020204" pitchFamily="34" charset="0"/>
                <a:cs typeface="Arial" panose="020B0604020202020204" pitchFamily="34" charset="0"/>
              </a:rPr>
              <a:t>Vídeo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: “Minuto Seguro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– Novos sinais trânsito” – duração: 1’;</a:t>
            </a:r>
          </a:p>
          <a:p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4.º - Banda desenhada “A pé para escola” (</a:t>
            </a:r>
            <a:r>
              <a:rPr lang="pt-PT" sz="1200" b="1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5º - Apresentação em </a:t>
            </a:r>
            <a:r>
              <a:rPr lang="pt-PT" sz="12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“Utilização de dispositivos de segurança” – 7 diapositivos; </a:t>
            </a:r>
          </a:p>
          <a:p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6.º - </a:t>
            </a:r>
            <a:r>
              <a:rPr lang="pt-PT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Vídeo</a:t>
            </a:r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“Transporte crianças” – duração: 1’.</a:t>
            </a:r>
            <a:endParaRPr lang="pt-PT" sz="1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3BD37D0-6EB3-46EE-9D07-A9E5273B05B2}"/>
              </a:ext>
            </a:extLst>
          </p:cNvPr>
          <p:cNvSpPr txBox="1"/>
          <p:nvPr/>
        </p:nvSpPr>
        <p:spPr>
          <a:xfrm>
            <a:off x="7248129" y="4221088"/>
            <a:ext cx="340560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1º - Banda desenhada “A caminho da escola” </a:t>
            </a:r>
            <a:r>
              <a:rPr lang="pt-PT" sz="12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PT" sz="1200" b="1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2º - </a:t>
            </a:r>
            <a:r>
              <a:rPr lang="pt-PT" sz="1200" b="1" dirty="0">
                <a:latin typeface="Arial" panose="020B0604020202020204" pitchFamily="34" charset="0"/>
                <a:cs typeface="Arial" panose="020B0604020202020204" pitchFamily="34" charset="0"/>
              </a:rPr>
              <a:t>Vídeo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: “Minuto Seguro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– Andar na rua” – duração: 57´´;</a:t>
            </a:r>
          </a:p>
          <a:p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3º - Apresentação </a:t>
            </a:r>
            <a:r>
              <a:rPr lang="pt-PT" sz="1200" b="1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“Regras de segurança para veículos de duas rodas, com e sem motor” – 15 diapositivos;</a:t>
            </a:r>
          </a:p>
          <a:p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4º - Brochura ciclistas </a:t>
            </a:r>
            <a:r>
              <a:rPr lang="pt-PT" sz="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1200" b="1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PT" sz="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5º - </a:t>
            </a:r>
            <a:r>
              <a:rPr lang="pt-PT" sz="12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Vídeo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“Minuto Seguro </a:t>
            </a:r>
            <a:r>
              <a:rPr lang="pt-PT" sz="1200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Pedalar em segurança – duração: 57´´;</a:t>
            </a:r>
          </a:p>
          <a:p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6º - ”Folheto: “11 Conselhos – transportes coletivos” </a:t>
            </a:r>
            <a:r>
              <a:rPr lang="pt-PT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12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PT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Horários do Funchal;</a:t>
            </a:r>
          </a:p>
          <a:p>
            <a:r>
              <a:rPr lang="pt-PT" sz="1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7º - </a:t>
            </a:r>
            <a:r>
              <a:rPr lang="pt-PT" sz="12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r>
              <a:rPr lang="pt-PT" sz="1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12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PT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56D6786-09F0-42C3-8501-D370CCF02B31}"/>
              </a:ext>
            </a:extLst>
          </p:cNvPr>
          <p:cNvSpPr txBox="1"/>
          <p:nvPr/>
        </p:nvSpPr>
        <p:spPr>
          <a:xfrm>
            <a:off x="5295070" y="4221088"/>
            <a:ext cx="18898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/>
              <a:t>- Exploração de uma </a:t>
            </a:r>
            <a:r>
              <a:rPr lang="pt-PT" sz="1200" b="1" u="sng" dirty="0"/>
              <a:t>Banda desenhada</a:t>
            </a:r>
            <a:r>
              <a:rPr lang="pt-PT" sz="1200" dirty="0"/>
              <a:t>;</a:t>
            </a:r>
          </a:p>
          <a:p>
            <a:pPr algn="just"/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Apresentação, análise e discussão de um </a:t>
            </a:r>
            <a:r>
              <a:rPr lang="pt-PT" sz="1200" b="1" u="sng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de uma </a:t>
            </a:r>
            <a:r>
              <a:rPr lang="pt-PT" sz="1200" b="1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brochura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Visualização e exploração de pequeno </a:t>
            </a:r>
            <a:r>
              <a:rPr lang="pt-PT" sz="1200" b="1" u="sng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vídeo</a:t>
            </a:r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sobre condução de velocípedes;</a:t>
            </a:r>
          </a:p>
          <a:p>
            <a:pPr algn="just"/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Exploração de um </a:t>
            </a:r>
            <a:r>
              <a:rPr lang="pt-PT" sz="12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Folheto informativo</a:t>
            </a:r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PT" sz="1200" b="1" u="sng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2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  <a:r>
              <a:rPr lang="pt-PT" sz="1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PT" sz="12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Quiz</a:t>
            </a:r>
            <a:r>
              <a:rPr lang="pt-PT" sz="1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A16FA7F-61D0-4EBB-AD75-023800E6F81B}"/>
              </a:ext>
            </a:extLst>
          </p:cNvPr>
          <p:cNvSpPr txBox="1"/>
          <p:nvPr/>
        </p:nvSpPr>
        <p:spPr>
          <a:xfrm>
            <a:off x="3213763" y="4221088"/>
            <a:ext cx="20522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 Regras de segurança para peões;</a:t>
            </a:r>
          </a:p>
          <a:p>
            <a:pPr algn="just"/>
            <a:r>
              <a:rPr lang="pt-PT" sz="12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Regras de segurança para veículos de duas rodas, com e sem motor;</a:t>
            </a:r>
          </a:p>
          <a:p>
            <a:pPr algn="just"/>
            <a:r>
              <a:rPr lang="pt-PT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Utilização dos transportes coletivos.</a:t>
            </a:r>
          </a:p>
          <a:p>
            <a:pPr marL="171450" indent="-171450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22" name="Imagem 21" descr="luzinha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7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E0FAB1A-460F-4443-9267-D4ACBBB2FC80}"/>
              </a:ext>
            </a:extLst>
          </p:cNvPr>
          <p:cNvSpPr txBox="1"/>
          <p:nvPr/>
        </p:nvSpPr>
        <p:spPr>
          <a:xfrm>
            <a:off x="1524000" y="744960"/>
            <a:ext cx="914400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 - TEMA 9: Planificação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A8B016-D748-4C4F-B5B0-A995AE5594A1}"/>
              </a:ext>
            </a:extLst>
          </p:cNvPr>
          <p:cNvSpPr txBox="1"/>
          <p:nvPr/>
        </p:nvSpPr>
        <p:spPr>
          <a:xfrm>
            <a:off x="7248130" y="1120706"/>
            <a:ext cx="3431863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Recursos Digitais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481D39-F221-4E23-B593-5C9EBCDD0AB7}"/>
              </a:ext>
            </a:extLst>
          </p:cNvPr>
          <p:cNvSpPr txBox="1"/>
          <p:nvPr/>
        </p:nvSpPr>
        <p:spPr>
          <a:xfrm>
            <a:off x="5303913" y="1120706"/>
            <a:ext cx="18810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FAFB97-B5E5-45AC-B831-BD301D7D18D9}"/>
              </a:ext>
            </a:extLst>
          </p:cNvPr>
          <p:cNvSpPr txBox="1"/>
          <p:nvPr/>
        </p:nvSpPr>
        <p:spPr>
          <a:xfrm>
            <a:off x="3215680" y="1124744"/>
            <a:ext cx="205222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Conteúdos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E117179-484F-4DCF-803E-46B2A6E10B3F}"/>
              </a:ext>
            </a:extLst>
          </p:cNvPr>
          <p:cNvSpPr txBox="1"/>
          <p:nvPr/>
        </p:nvSpPr>
        <p:spPr>
          <a:xfrm rot="10800000">
            <a:off x="2103002" y="1556792"/>
            <a:ext cx="461665" cy="5219999"/>
          </a:xfrm>
          <a:prstGeom prst="rect">
            <a:avLst/>
          </a:prstGeom>
          <a:solidFill>
            <a:schemeClr val="accent2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/>
              <a:t>Versão Integral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B913B0C-3DD8-4D0C-BFA5-441E6BA1340A}"/>
              </a:ext>
            </a:extLst>
          </p:cNvPr>
          <p:cNvSpPr txBox="1"/>
          <p:nvPr/>
        </p:nvSpPr>
        <p:spPr>
          <a:xfrm rot="10800000">
            <a:off x="1529876" y="1556792"/>
            <a:ext cx="461665" cy="521999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2º CEB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9E52CA6-1946-460B-AADD-FCC282AD801D}"/>
              </a:ext>
            </a:extLst>
          </p:cNvPr>
          <p:cNvSpPr txBox="1"/>
          <p:nvPr/>
        </p:nvSpPr>
        <p:spPr>
          <a:xfrm rot="10800000">
            <a:off x="2658803" y="1566981"/>
            <a:ext cx="461665" cy="2836532"/>
          </a:xfrm>
          <a:prstGeom prst="rect">
            <a:avLst/>
          </a:prstGeom>
          <a:solidFill>
            <a:srgbClr val="92D05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5º Ano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4A261D1-F069-49C9-B9B4-FCAA221F7BE4}"/>
              </a:ext>
            </a:extLst>
          </p:cNvPr>
          <p:cNvSpPr txBox="1"/>
          <p:nvPr/>
        </p:nvSpPr>
        <p:spPr>
          <a:xfrm rot="10800000">
            <a:off x="2658803" y="4575835"/>
            <a:ext cx="461665" cy="2200956"/>
          </a:xfrm>
          <a:prstGeom prst="rect">
            <a:avLst/>
          </a:prstGeom>
          <a:solidFill>
            <a:srgbClr val="7030A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6º Ano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FC15BDA-A2E5-4A20-A9D8-31E25308152F}"/>
              </a:ext>
            </a:extLst>
          </p:cNvPr>
          <p:cNvSpPr txBox="1"/>
          <p:nvPr/>
        </p:nvSpPr>
        <p:spPr>
          <a:xfrm>
            <a:off x="3214603" y="1546484"/>
            <a:ext cx="20522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/>
              <a:t>- Sinalização de trânsito;</a:t>
            </a:r>
          </a:p>
          <a:p>
            <a:pPr algn="just"/>
            <a:r>
              <a:rPr lang="pt-PT" sz="1200" dirty="0">
                <a:solidFill>
                  <a:srgbClr val="92D050"/>
                </a:solidFill>
              </a:rPr>
              <a:t>- Regras de trânsito;</a:t>
            </a:r>
          </a:p>
          <a:p>
            <a:pPr algn="just"/>
            <a:r>
              <a:rPr lang="pt-PT" sz="1200" dirty="0">
                <a:solidFill>
                  <a:srgbClr val="00B0F0"/>
                </a:solidFill>
              </a:rPr>
              <a:t>- Utilização de dispositivos de segurança.</a:t>
            </a:r>
            <a:endParaRPr lang="pt-PT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82DE-84EB-4895-84AD-D3E8D2A5903B}"/>
              </a:ext>
            </a:extLst>
          </p:cNvPr>
          <p:cNvSpPr txBox="1"/>
          <p:nvPr/>
        </p:nvSpPr>
        <p:spPr>
          <a:xfrm>
            <a:off x="5303912" y="1541192"/>
            <a:ext cx="188105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pt-PT" sz="1200" dirty="0"/>
              <a:t>Apresentação, análise e discussão de um </a:t>
            </a:r>
            <a:r>
              <a:rPr lang="pt-PT" sz="1200" b="1" u="sng" dirty="0" err="1"/>
              <a:t>Powerpoint</a:t>
            </a:r>
            <a:r>
              <a:rPr lang="pt-PT" sz="1200" dirty="0"/>
              <a:t> e de um pequeno vídeo;</a:t>
            </a:r>
          </a:p>
          <a:p>
            <a:pPr algn="just"/>
            <a:r>
              <a:rPr lang="pt-PT" sz="1200" dirty="0">
                <a:solidFill>
                  <a:srgbClr val="FFC000"/>
                </a:solidFill>
              </a:rPr>
              <a:t>- </a:t>
            </a:r>
            <a:r>
              <a:rPr lang="pt-PT" sz="1200" b="1" u="sng" dirty="0">
                <a:solidFill>
                  <a:srgbClr val="FFC000"/>
                </a:solidFill>
              </a:rPr>
              <a:t>Avaliação</a:t>
            </a:r>
            <a:r>
              <a:rPr lang="pt-PT" sz="1200" dirty="0">
                <a:solidFill>
                  <a:srgbClr val="FFC000"/>
                </a:solidFill>
              </a:rPr>
              <a:t> (Sinais e regras): “Joga e Aprende com o Luzinhas”.</a:t>
            </a:r>
          </a:p>
          <a:p>
            <a:pPr algn="just"/>
            <a:r>
              <a:rPr lang="pt-PT" sz="900" dirty="0">
                <a:solidFill>
                  <a:srgbClr val="FFC000"/>
                </a:solidFill>
              </a:rPr>
              <a:t>(Modo de “Apresentação de diapositivos” e usar o rato);</a:t>
            </a:r>
          </a:p>
          <a:p>
            <a:pPr marL="171450" indent="-171450" algn="just">
              <a:buFontTx/>
              <a:buChar char="-"/>
            </a:pPr>
            <a:r>
              <a:rPr lang="pt-PT" sz="1200" dirty="0">
                <a:solidFill>
                  <a:srgbClr val="92D050"/>
                </a:solidFill>
              </a:rPr>
              <a:t>Exploração de uma </a:t>
            </a:r>
            <a:r>
              <a:rPr lang="pt-PT" sz="1200" b="1" u="sng" dirty="0">
                <a:solidFill>
                  <a:srgbClr val="92D050"/>
                </a:solidFill>
              </a:rPr>
              <a:t>Brochura</a:t>
            </a:r>
            <a:r>
              <a:rPr lang="pt-PT" sz="1200" dirty="0">
                <a:solidFill>
                  <a:srgbClr val="92D050"/>
                </a:solidFill>
              </a:rPr>
              <a:t>; </a:t>
            </a:r>
          </a:p>
          <a:p>
            <a:pPr algn="just"/>
            <a:r>
              <a:rPr lang="pt-PT" sz="1200" dirty="0">
                <a:solidFill>
                  <a:srgbClr val="00B0F0"/>
                </a:solidFill>
              </a:rPr>
              <a:t>- Apresentação, análise e discussão de um </a:t>
            </a:r>
            <a:r>
              <a:rPr lang="pt-PT" sz="1200" b="1" u="sng" dirty="0" err="1">
                <a:solidFill>
                  <a:srgbClr val="00B0F0"/>
                </a:solidFill>
              </a:rPr>
              <a:t>Powerpoint</a:t>
            </a:r>
            <a:r>
              <a:rPr lang="pt-PT" sz="1200" dirty="0">
                <a:solidFill>
                  <a:srgbClr val="00B0F0"/>
                </a:solidFill>
              </a:rPr>
              <a:t> e de um pequeno vídeo.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511EC41-C189-4AD5-8D61-FD8660C69ED4}"/>
              </a:ext>
            </a:extLst>
          </p:cNvPr>
          <p:cNvSpPr txBox="1"/>
          <p:nvPr/>
        </p:nvSpPr>
        <p:spPr>
          <a:xfrm>
            <a:off x="7248129" y="1556792"/>
            <a:ext cx="34198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1.º - Apresentação em </a:t>
            </a:r>
            <a:r>
              <a:rPr lang="pt-PT" sz="1200" dirty="0" err="1"/>
              <a:t>Powerpoint</a:t>
            </a:r>
            <a:r>
              <a:rPr lang="pt-PT" sz="1200" dirty="0"/>
              <a:t>: “Sinalização de trânsito” – 27 diapositivos;</a:t>
            </a:r>
          </a:p>
          <a:p>
            <a:r>
              <a:rPr lang="pt-PT" sz="1200" dirty="0"/>
              <a:t>2.º - Vídeo: “Novos sinais de trânsito” – duração: 1’;</a:t>
            </a:r>
          </a:p>
          <a:p>
            <a:r>
              <a:rPr lang="pt-PT" sz="1200" dirty="0">
                <a:solidFill>
                  <a:srgbClr val="FFC000"/>
                </a:solidFill>
              </a:rPr>
              <a:t>6.º- “Joga e Aprende com o Luzinhas” – </a:t>
            </a:r>
            <a:r>
              <a:rPr lang="pt-PT" sz="1200" dirty="0" err="1">
                <a:solidFill>
                  <a:srgbClr val="FFC000"/>
                </a:solidFill>
              </a:rPr>
              <a:t>Powerpoint</a:t>
            </a:r>
            <a:r>
              <a:rPr lang="pt-PT" sz="1200" dirty="0">
                <a:solidFill>
                  <a:srgbClr val="FFC000"/>
                </a:solidFill>
              </a:rPr>
              <a:t>;</a:t>
            </a:r>
          </a:p>
          <a:p>
            <a:r>
              <a:rPr lang="pt-PT" sz="1200" dirty="0">
                <a:solidFill>
                  <a:srgbClr val="92D050"/>
                </a:solidFill>
              </a:rPr>
              <a:t>3.º - Brochura: “</a:t>
            </a:r>
            <a:r>
              <a:rPr lang="pt-PT" sz="1200" dirty="0" err="1">
                <a:solidFill>
                  <a:srgbClr val="92D050"/>
                </a:solidFill>
              </a:rPr>
              <a:t>Sub</a:t>
            </a:r>
            <a:r>
              <a:rPr lang="pt-PT" sz="1200" dirty="0">
                <a:solidFill>
                  <a:srgbClr val="92D050"/>
                </a:solidFill>
              </a:rPr>
              <a:t> 14” (</a:t>
            </a:r>
            <a:r>
              <a:rPr lang="pt-PT" sz="1200" dirty="0" err="1">
                <a:solidFill>
                  <a:srgbClr val="92D050"/>
                </a:solidFill>
              </a:rPr>
              <a:t>pdf</a:t>
            </a:r>
            <a:r>
              <a:rPr lang="pt-PT" sz="1200" dirty="0">
                <a:solidFill>
                  <a:srgbClr val="92D050"/>
                </a:solidFill>
              </a:rPr>
              <a:t>);</a:t>
            </a:r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200" dirty="0">
                <a:solidFill>
                  <a:srgbClr val="00B0F0"/>
                </a:solidFill>
              </a:rPr>
              <a:t>4.º - Apresentação em </a:t>
            </a:r>
            <a:r>
              <a:rPr lang="pt-PT" sz="1200" dirty="0" err="1">
                <a:solidFill>
                  <a:srgbClr val="00B0F0"/>
                </a:solidFill>
              </a:rPr>
              <a:t>Powerpoint</a:t>
            </a:r>
            <a:r>
              <a:rPr lang="pt-PT" sz="1200" dirty="0">
                <a:solidFill>
                  <a:srgbClr val="00B0F0"/>
                </a:solidFill>
              </a:rPr>
              <a:t>: “Utilização de dispositivos” – 8 diapositivos;</a:t>
            </a:r>
          </a:p>
          <a:p>
            <a:r>
              <a:rPr lang="pt-PT" sz="1200" dirty="0">
                <a:solidFill>
                  <a:srgbClr val="00B0F0"/>
                </a:solidFill>
              </a:rPr>
              <a:t>5.º - Vídeo “Cadeiras de crianças” –duração: 1’48’’.</a:t>
            </a:r>
          </a:p>
          <a:p>
            <a:endParaRPr lang="pt-PT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3BD37D0-6EB3-46EE-9D07-A9E5273B05B2}"/>
              </a:ext>
            </a:extLst>
          </p:cNvPr>
          <p:cNvSpPr txBox="1"/>
          <p:nvPr/>
        </p:nvSpPr>
        <p:spPr>
          <a:xfrm>
            <a:off x="7248129" y="4581128"/>
            <a:ext cx="3405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1º - Apresentação em </a:t>
            </a:r>
            <a:r>
              <a:rPr lang="pt-PT" sz="1200" dirty="0" err="1"/>
              <a:t>Powerpoint</a:t>
            </a:r>
            <a:r>
              <a:rPr lang="pt-PT" sz="1200" dirty="0"/>
              <a:t> “segurança para peões” – 15 diapositivos;</a:t>
            </a:r>
          </a:p>
          <a:p>
            <a:pPr algn="just"/>
            <a:r>
              <a:rPr lang="pt-PT" sz="1200" dirty="0"/>
              <a:t>2º - Vídeo “Circular em segurança” – duração: 30’’;</a:t>
            </a:r>
          </a:p>
          <a:p>
            <a:r>
              <a:rPr lang="pt-PT" sz="1200" dirty="0">
                <a:solidFill>
                  <a:srgbClr val="92D050"/>
                </a:solidFill>
              </a:rPr>
              <a:t>3º - Brochura bicicletas (</a:t>
            </a:r>
            <a:r>
              <a:rPr lang="pt-PT" sz="1200" dirty="0" err="1">
                <a:solidFill>
                  <a:srgbClr val="92D050"/>
                </a:solidFill>
              </a:rPr>
              <a:t>pdf</a:t>
            </a:r>
            <a:r>
              <a:rPr lang="pt-PT" sz="1200" dirty="0">
                <a:solidFill>
                  <a:srgbClr val="92D050"/>
                </a:solidFill>
              </a:rPr>
              <a:t>);</a:t>
            </a:r>
          </a:p>
          <a:p>
            <a:r>
              <a:rPr lang="pt-PT" sz="1200" dirty="0">
                <a:solidFill>
                  <a:srgbClr val="92D050"/>
                </a:solidFill>
              </a:rPr>
              <a:t>4º - Vídeo “ Duas ou quatro rodas” – duração: 22’’;</a:t>
            </a:r>
          </a:p>
          <a:p>
            <a:r>
              <a:rPr lang="pt-PT" sz="1200" dirty="0">
                <a:solidFill>
                  <a:srgbClr val="92D050"/>
                </a:solidFill>
              </a:rPr>
              <a:t>5º - Vídeo “Trotinetas” – duração: 1’;</a:t>
            </a:r>
          </a:p>
          <a:p>
            <a:r>
              <a:rPr lang="pt-PT" sz="1200" dirty="0">
                <a:solidFill>
                  <a:srgbClr val="00B0F0"/>
                </a:solidFill>
              </a:rPr>
              <a:t>6º - Apresentação em </a:t>
            </a:r>
            <a:r>
              <a:rPr lang="pt-PT" sz="1200" dirty="0" err="1">
                <a:solidFill>
                  <a:srgbClr val="00B0F0"/>
                </a:solidFill>
              </a:rPr>
              <a:t>Powerpoint</a:t>
            </a:r>
            <a:r>
              <a:rPr lang="pt-PT" sz="1200" dirty="0">
                <a:solidFill>
                  <a:srgbClr val="00B0F0"/>
                </a:solidFill>
              </a:rPr>
              <a:t>” Autocarro” – 7 diapositivos;</a:t>
            </a:r>
          </a:p>
          <a:p>
            <a:r>
              <a:rPr lang="pt-PT" sz="1200" dirty="0">
                <a:solidFill>
                  <a:srgbClr val="00B0F0"/>
                </a:solidFill>
              </a:rPr>
              <a:t>7º- Vídeo “Viajar de autocarro” – </a:t>
            </a:r>
            <a:r>
              <a:rPr lang="pt-PT" sz="1200" dirty="0" err="1">
                <a:solidFill>
                  <a:srgbClr val="00B0F0"/>
                </a:solidFill>
              </a:rPr>
              <a:t>dur</a:t>
            </a:r>
            <a:r>
              <a:rPr lang="pt-PT" sz="1200" dirty="0">
                <a:solidFill>
                  <a:srgbClr val="00B0F0"/>
                </a:solidFill>
              </a:rPr>
              <a:t>. 30’’;</a:t>
            </a:r>
          </a:p>
          <a:p>
            <a:r>
              <a:rPr lang="pt-PT" sz="1200" dirty="0">
                <a:solidFill>
                  <a:srgbClr val="FFC000"/>
                </a:solidFill>
              </a:rPr>
              <a:t>8º- </a:t>
            </a:r>
            <a:r>
              <a:rPr lang="pt-PT" sz="1200" dirty="0" err="1">
                <a:solidFill>
                  <a:srgbClr val="FFC000"/>
                </a:solidFill>
              </a:rPr>
              <a:t>Quiz</a:t>
            </a:r>
            <a:r>
              <a:rPr lang="pt-PT" sz="1200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56D6786-09F0-42C3-8501-D370CCF02B31}"/>
              </a:ext>
            </a:extLst>
          </p:cNvPr>
          <p:cNvSpPr txBox="1"/>
          <p:nvPr/>
        </p:nvSpPr>
        <p:spPr>
          <a:xfrm>
            <a:off x="3071664" y="4581128"/>
            <a:ext cx="18898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/>
              <a:t>- Regras de segurança para peões;</a:t>
            </a:r>
          </a:p>
          <a:p>
            <a:pPr algn="just"/>
            <a:r>
              <a:rPr lang="pt-PT" sz="1200" dirty="0">
                <a:solidFill>
                  <a:srgbClr val="92D050"/>
                </a:solidFill>
              </a:rPr>
              <a:t>- Regras de segurança para veículos de duas rodas, com e sem motor;</a:t>
            </a:r>
          </a:p>
          <a:p>
            <a:pPr algn="just"/>
            <a:r>
              <a:rPr lang="pt-PT" sz="1200" dirty="0">
                <a:solidFill>
                  <a:srgbClr val="00B0F0"/>
                </a:solidFill>
              </a:rPr>
              <a:t>- Segurança nos transportes públicos.</a:t>
            </a:r>
            <a:endParaRPr lang="pt-PT" sz="1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A16FA7F-61D0-4EBB-AD75-023800E6F81B}"/>
              </a:ext>
            </a:extLst>
          </p:cNvPr>
          <p:cNvSpPr txBox="1"/>
          <p:nvPr/>
        </p:nvSpPr>
        <p:spPr>
          <a:xfrm>
            <a:off x="5087888" y="4581128"/>
            <a:ext cx="2052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200" dirty="0"/>
              <a:t>- Apresentação, análise e discussão de um </a:t>
            </a:r>
            <a:r>
              <a:rPr lang="pt-PT" sz="1200" b="1" u="sng" dirty="0" err="1"/>
              <a:t>Powerpoint</a:t>
            </a:r>
            <a:r>
              <a:rPr lang="pt-PT" sz="1200" dirty="0"/>
              <a:t>;</a:t>
            </a:r>
          </a:p>
          <a:p>
            <a:pPr algn="just"/>
            <a:r>
              <a:rPr lang="pt-PT" sz="1200" dirty="0">
                <a:solidFill>
                  <a:srgbClr val="92D050"/>
                </a:solidFill>
              </a:rPr>
              <a:t>- Exploração de uma </a:t>
            </a:r>
            <a:r>
              <a:rPr lang="pt-PT" sz="1200" b="1" u="sng" dirty="0">
                <a:solidFill>
                  <a:srgbClr val="92D050"/>
                </a:solidFill>
              </a:rPr>
              <a:t>brochura</a:t>
            </a:r>
            <a:r>
              <a:rPr lang="pt-PT" sz="1200" dirty="0">
                <a:solidFill>
                  <a:srgbClr val="92D050"/>
                </a:solidFill>
              </a:rPr>
              <a:t> informativa;</a:t>
            </a:r>
          </a:p>
          <a:p>
            <a:pPr algn="just"/>
            <a:r>
              <a:rPr lang="pt-PT" sz="1200" dirty="0">
                <a:solidFill>
                  <a:srgbClr val="00B0F0"/>
                </a:solidFill>
              </a:rPr>
              <a:t>- Visualização e exploração de pequeno </a:t>
            </a:r>
            <a:r>
              <a:rPr lang="pt-PT" sz="1200" b="1" u="sng" dirty="0">
                <a:solidFill>
                  <a:srgbClr val="00B0F0"/>
                </a:solidFill>
              </a:rPr>
              <a:t>Vídeo</a:t>
            </a:r>
            <a:r>
              <a:rPr lang="pt-PT" sz="1200" dirty="0">
                <a:solidFill>
                  <a:srgbClr val="00B0F0"/>
                </a:solidFill>
              </a:rPr>
              <a:t> sobre o tema;</a:t>
            </a:r>
          </a:p>
          <a:p>
            <a:pPr algn="just"/>
            <a:r>
              <a:rPr lang="pt-PT" sz="1200" dirty="0">
                <a:solidFill>
                  <a:srgbClr val="FFC000"/>
                </a:solidFill>
              </a:rPr>
              <a:t>- </a:t>
            </a:r>
            <a:r>
              <a:rPr lang="pt-PT" sz="1200" b="1" u="sng" dirty="0">
                <a:solidFill>
                  <a:srgbClr val="FFC000"/>
                </a:solidFill>
              </a:rPr>
              <a:t>Avaliação</a:t>
            </a:r>
            <a:r>
              <a:rPr lang="pt-PT" sz="1200" dirty="0">
                <a:solidFill>
                  <a:srgbClr val="FFC000"/>
                </a:solidFill>
              </a:rPr>
              <a:t>: </a:t>
            </a:r>
            <a:r>
              <a:rPr lang="pt-PT" sz="1200" dirty="0" err="1">
                <a:solidFill>
                  <a:srgbClr val="FFC000"/>
                </a:solidFill>
              </a:rPr>
              <a:t>Quiz</a:t>
            </a:r>
            <a:r>
              <a:rPr lang="pt-PT" sz="1200" dirty="0">
                <a:solidFill>
                  <a:srgbClr val="FFC000"/>
                </a:solidFill>
              </a:rPr>
              <a:t>.</a:t>
            </a: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22" name="Imagem 21" descr="luzinha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24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E0FAB1A-460F-4443-9267-D4ACBBB2FC80}"/>
              </a:ext>
            </a:extLst>
          </p:cNvPr>
          <p:cNvSpPr txBox="1"/>
          <p:nvPr/>
        </p:nvSpPr>
        <p:spPr>
          <a:xfrm>
            <a:off x="1524000" y="744960"/>
            <a:ext cx="914400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 - TEMA 9: Planificação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A8B016-D748-4C4F-B5B0-A995AE5594A1}"/>
              </a:ext>
            </a:extLst>
          </p:cNvPr>
          <p:cNvSpPr txBox="1"/>
          <p:nvPr/>
        </p:nvSpPr>
        <p:spPr>
          <a:xfrm>
            <a:off x="7248130" y="1120706"/>
            <a:ext cx="3431863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Recursos Digitais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481D39-F221-4E23-B593-5C9EBCDD0AB7}"/>
              </a:ext>
            </a:extLst>
          </p:cNvPr>
          <p:cNvSpPr txBox="1"/>
          <p:nvPr/>
        </p:nvSpPr>
        <p:spPr>
          <a:xfrm>
            <a:off x="5303913" y="1120706"/>
            <a:ext cx="18810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FAFB97-B5E5-45AC-B831-BD301D7D18D9}"/>
              </a:ext>
            </a:extLst>
          </p:cNvPr>
          <p:cNvSpPr txBox="1"/>
          <p:nvPr/>
        </p:nvSpPr>
        <p:spPr>
          <a:xfrm>
            <a:off x="3215680" y="1124744"/>
            <a:ext cx="205222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Conteúdos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E117179-484F-4DCF-803E-46B2A6E10B3F}"/>
              </a:ext>
            </a:extLst>
          </p:cNvPr>
          <p:cNvSpPr txBox="1"/>
          <p:nvPr/>
        </p:nvSpPr>
        <p:spPr>
          <a:xfrm rot="10800000">
            <a:off x="2103002" y="1556792"/>
            <a:ext cx="461665" cy="5219999"/>
          </a:xfrm>
          <a:prstGeom prst="rect">
            <a:avLst/>
          </a:prstGeom>
          <a:solidFill>
            <a:schemeClr val="accent2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/>
              <a:t>Versão Integral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B913B0C-3DD8-4D0C-BFA5-441E6BA1340A}"/>
              </a:ext>
            </a:extLst>
          </p:cNvPr>
          <p:cNvSpPr txBox="1"/>
          <p:nvPr/>
        </p:nvSpPr>
        <p:spPr>
          <a:xfrm rot="10800000">
            <a:off x="1529876" y="1556792"/>
            <a:ext cx="461665" cy="521999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3º CEB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9E52CA6-1946-460B-AADD-FCC282AD801D}"/>
              </a:ext>
            </a:extLst>
          </p:cNvPr>
          <p:cNvSpPr txBox="1"/>
          <p:nvPr/>
        </p:nvSpPr>
        <p:spPr>
          <a:xfrm rot="10800000">
            <a:off x="2658801" y="1566981"/>
            <a:ext cx="461665" cy="5209809"/>
          </a:xfrm>
          <a:prstGeom prst="rect">
            <a:avLst/>
          </a:prstGeom>
          <a:solidFill>
            <a:srgbClr val="92D05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7º Ano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FC15BDA-A2E5-4A20-A9D8-31E25308152F}"/>
              </a:ext>
            </a:extLst>
          </p:cNvPr>
          <p:cNvSpPr txBox="1"/>
          <p:nvPr/>
        </p:nvSpPr>
        <p:spPr>
          <a:xfrm>
            <a:off x="3214603" y="1546484"/>
            <a:ext cx="20522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800" dirty="0"/>
              <a:t>- Regras de trânsito;</a:t>
            </a:r>
          </a:p>
          <a:p>
            <a:pPr algn="just"/>
            <a:r>
              <a:rPr lang="pt-PT" sz="2800" dirty="0">
                <a:solidFill>
                  <a:srgbClr val="92D050"/>
                </a:solidFill>
              </a:rPr>
              <a:t>- Regras de segurança em túneis rodoviários.</a:t>
            </a: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82DE-84EB-4895-84AD-D3E8D2A5903B}"/>
              </a:ext>
            </a:extLst>
          </p:cNvPr>
          <p:cNvSpPr txBox="1"/>
          <p:nvPr/>
        </p:nvSpPr>
        <p:spPr>
          <a:xfrm>
            <a:off x="5303912" y="1541192"/>
            <a:ext cx="18810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- Apresentação, análise e discussão de um </a:t>
            </a:r>
            <a:r>
              <a:rPr lang="pt-PT" sz="2000" b="1" u="sng" dirty="0" err="1"/>
              <a:t>Powerpoint</a:t>
            </a:r>
            <a:r>
              <a:rPr lang="pt-PT" sz="2000" dirty="0"/>
              <a:t>: </a:t>
            </a:r>
          </a:p>
          <a:p>
            <a:pPr algn="just"/>
            <a:r>
              <a:rPr lang="pt-PT" sz="2000" dirty="0">
                <a:solidFill>
                  <a:srgbClr val="92D050"/>
                </a:solidFill>
              </a:rPr>
              <a:t>- Visualização e exploração de </a:t>
            </a:r>
            <a:r>
              <a:rPr lang="pt-PT" sz="2000" b="1" u="sng" dirty="0">
                <a:solidFill>
                  <a:srgbClr val="92D050"/>
                </a:solidFill>
              </a:rPr>
              <a:t>Vídeos</a:t>
            </a:r>
            <a:r>
              <a:rPr lang="pt-PT" sz="2000" dirty="0">
                <a:solidFill>
                  <a:srgbClr val="92D050"/>
                </a:solidFill>
              </a:rPr>
              <a:t> sobre os temas;</a:t>
            </a:r>
          </a:p>
          <a:p>
            <a:pPr algn="just"/>
            <a:r>
              <a:rPr lang="pt-PT" sz="2000" dirty="0">
                <a:solidFill>
                  <a:srgbClr val="92D050"/>
                </a:solidFill>
              </a:rPr>
              <a:t>- Exploração de um </a:t>
            </a:r>
            <a:r>
              <a:rPr lang="pt-PT" sz="2000" b="1" u="sng" dirty="0">
                <a:solidFill>
                  <a:srgbClr val="92D050"/>
                </a:solidFill>
              </a:rPr>
              <a:t>Folheto</a:t>
            </a:r>
            <a:r>
              <a:rPr lang="pt-PT" sz="2000" dirty="0">
                <a:solidFill>
                  <a:srgbClr val="92D050"/>
                </a:solidFill>
              </a:rPr>
              <a:t> informativo.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511EC41-C189-4AD5-8D61-FD8660C69ED4}"/>
              </a:ext>
            </a:extLst>
          </p:cNvPr>
          <p:cNvSpPr txBox="1"/>
          <p:nvPr/>
        </p:nvSpPr>
        <p:spPr>
          <a:xfrm>
            <a:off x="7248129" y="1556793"/>
            <a:ext cx="3419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/>
              <a:t>1º - Apresentação em </a:t>
            </a:r>
            <a:r>
              <a:rPr lang="pt-PT" sz="2400" dirty="0" err="1"/>
              <a:t>Powerpoint</a:t>
            </a:r>
            <a:r>
              <a:rPr lang="pt-PT" sz="2400" dirty="0"/>
              <a:t>: “Regras de Trânsito” – 24 diapositivos;</a:t>
            </a:r>
          </a:p>
          <a:p>
            <a:pPr algn="just"/>
            <a:r>
              <a:rPr lang="pt-PT" sz="2400" dirty="0">
                <a:solidFill>
                  <a:srgbClr val="92D050"/>
                </a:solidFill>
              </a:rPr>
              <a:t>2º - Vídeo: “Acidentes túnel Cabo Girão” – duração: 26’’;</a:t>
            </a:r>
          </a:p>
          <a:p>
            <a:pPr algn="just"/>
            <a:r>
              <a:rPr lang="pt-PT" sz="2400" dirty="0">
                <a:solidFill>
                  <a:srgbClr val="92D050"/>
                </a:solidFill>
              </a:rPr>
              <a:t>3º - Vídeo: “Túneis” – duração: 11’11’’;</a:t>
            </a:r>
          </a:p>
          <a:p>
            <a:pPr algn="just"/>
            <a:r>
              <a:rPr lang="pt-PT" sz="2400" dirty="0">
                <a:solidFill>
                  <a:srgbClr val="92D050"/>
                </a:solidFill>
              </a:rPr>
              <a:t>4º - Folheto: “Condução segura em túneis” (</a:t>
            </a:r>
            <a:r>
              <a:rPr lang="pt-PT" sz="2400" dirty="0" err="1">
                <a:solidFill>
                  <a:srgbClr val="92D050"/>
                </a:solidFill>
              </a:rPr>
              <a:t>pdf</a:t>
            </a:r>
            <a:r>
              <a:rPr lang="pt-PT" sz="2400" dirty="0">
                <a:solidFill>
                  <a:srgbClr val="92D050"/>
                </a:solidFill>
              </a:rPr>
              <a:t>).</a:t>
            </a:r>
            <a:endParaRPr lang="pt-PT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14" name="Imagem 13" descr="luzinha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7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2" grpId="0" animBg="1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Sumário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2231" y="0"/>
            <a:ext cx="378613" cy="4590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88259" y="443754"/>
            <a:ext cx="11766176" cy="6343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100" b="1" dirty="0"/>
              <a:t>Breve Olhar Sobre a Sinistralidade Rodoviária na Região Autónoma da Madeira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Indicadores de Sinistralidade Rodoviária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Acidentes Rodoviários 2023 – Tipo de Acidente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Acidentes Rodoviários 2023 – Tipo de Veículo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(In) Conclusões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100" b="1" dirty="0"/>
              <a:t>Objetivos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Objetivos Gerais Relativos aos Docentes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Objetivos Gerais Relativos aos Alunos</a:t>
            </a:r>
          </a:p>
          <a:p>
            <a:pPr indent="268288">
              <a:lnSpc>
                <a:spcPct val="150000"/>
              </a:lnSpc>
            </a:pPr>
            <a:r>
              <a:rPr lang="pt-PT" sz="2100" dirty="0"/>
              <a:t>» Objetivos Específicos Relativos aos Alunos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100" b="1" dirty="0"/>
              <a:t>Recursos 2023/2024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100" b="1" dirty="0"/>
              <a:t>Ação de Sensibilização (Teórico-prática) Exemplificativa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100" b="1" dirty="0"/>
              <a:t>Pedir Apoio aos Parceiros do Projeto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100" b="1" dirty="0"/>
              <a:t>Apontamentos Finais</a:t>
            </a:r>
          </a:p>
        </p:txBody>
      </p:sp>
    </p:spTree>
    <p:extLst>
      <p:ext uri="{BB962C8B-B14F-4D97-AF65-F5344CB8AC3E}">
        <p14:creationId xmlns:p14="http://schemas.microsoft.com/office/powerpoint/2010/main" val="2152163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E0FAB1A-460F-4443-9267-D4ACBBB2FC80}"/>
              </a:ext>
            </a:extLst>
          </p:cNvPr>
          <p:cNvSpPr txBox="1"/>
          <p:nvPr/>
        </p:nvSpPr>
        <p:spPr>
          <a:xfrm>
            <a:off x="1524000" y="744960"/>
            <a:ext cx="914400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 - TEMA 9: Planificação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A8B016-D748-4C4F-B5B0-A995AE5594A1}"/>
              </a:ext>
            </a:extLst>
          </p:cNvPr>
          <p:cNvSpPr txBox="1"/>
          <p:nvPr/>
        </p:nvSpPr>
        <p:spPr>
          <a:xfrm>
            <a:off x="7248130" y="1120706"/>
            <a:ext cx="3431863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Recursos Digitais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481D39-F221-4E23-B593-5C9EBCDD0AB7}"/>
              </a:ext>
            </a:extLst>
          </p:cNvPr>
          <p:cNvSpPr txBox="1"/>
          <p:nvPr/>
        </p:nvSpPr>
        <p:spPr>
          <a:xfrm>
            <a:off x="5303913" y="1120706"/>
            <a:ext cx="18810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FAFB97-B5E5-45AC-B831-BD301D7D18D9}"/>
              </a:ext>
            </a:extLst>
          </p:cNvPr>
          <p:cNvSpPr txBox="1"/>
          <p:nvPr/>
        </p:nvSpPr>
        <p:spPr>
          <a:xfrm>
            <a:off x="3215680" y="1124744"/>
            <a:ext cx="205222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Conteúdos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E117179-484F-4DCF-803E-46B2A6E10B3F}"/>
              </a:ext>
            </a:extLst>
          </p:cNvPr>
          <p:cNvSpPr txBox="1"/>
          <p:nvPr/>
        </p:nvSpPr>
        <p:spPr>
          <a:xfrm rot="10800000">
            <a:off x="2103002" y="1556792"/>
            <a:ext cx="461665" cy="5219999"/>
          </a:xfrm>
          <a:prstGeom prst="rect">
            <a:avLst/>
          </a:prstGeom>
          <a:solidFill>
            <a:schemeClr val="accent2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/>
              <a:t>Versão Integral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B913B0C-3DD8-4D0C-BFA5-441E6BA1340A}"/>
              </a:ext>
            </a:extLst>
          </p:cNvPr>
          <p:cNvSpPr txBox="1"/>
          <p:nvPr/>
        </p:nvSpPr>
        <p:spPr>
          <a:xfrm rot="10800000">
            <a:off x="1529876" y="1556792"/>
            <a:ext cx="461665" cy="521999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3º CEB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4A261D1-F069-49C9-B9B4-FCAA221F7BE4}"/>
              </a:ext>
            </a:extLst>
          </p:cNvPr>
          <p:cNvSpPr txBox="1"/>
          <p:nvPr/>
        </p:nvSpPr>
        <p:spPr>
          <a:xfrm rot="10800000">
            <a:off x="2658802" y="1588084"/>
            <a:ext cx="461665" cy="5188706"/>
          </a:xfrm>
          <a:prstGeom prst="rect">
            <a:avLst/>
          </a:prstGeom>
          <a:solidFill>
            <a:srgbClr val="7030A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8º Ano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FC15BDA-A2E5-4A20-A9D8-31E25308152F}"/>
              </a:ext>
            </a:extLst>
          </p:cNvPr>
          <p:cNvSpPr txBox="1"/>
          <p:nvPr/>
        </p:nvSpPr>
        <p:spPr>
          <a:xfrm>
            <a:off x="3214603" y="1546485"/>
            <a:ext cx="205222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600" dirty="0"/>
              <a:t>- Comportamento cívico e circulação defensiva na estrada;</a:t>
            </a:r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2600" dirty="0">
                <a:solidFill>
                  <a:srgbClr val="92D050"/>
                </a:solidFill>
              </a:rPr>
              <a:t>- Prestação de socorro às vítimas de acidente.</a:t>
            </a:r>
          </a:p>
          <a:p>
            <a:pPr marL="171450" indent="-171450" algn="just">
              <a:buFontTx/>
              <a:buChar char="-"/>
            </a:pPr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82DE-84EB-4895-84AD-D3E8D2A5903B}"/>
              </a:ext>
            </a:extLst>
          </p:cNvPr>
          <p:cNvSpPr txBox="1"/>
          <p:nvPr/>
        </p:nvSpPr>
        <p:spPr>
          <a:xfrm>
            <a:off x="5303912" y="1541191"/>
            <a:ext cx="18810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- Visualização e exploração de </a:t>
            </a:r>
            <a:r>
              <a:rPr lang="pt-PT" sz="2000" b="1" u="sng" dirty="0"/>
              <a:t>Vídeo</a:t>
            </a:r>
            <a:r>
              <a:rPr lang="pt-PT" sz="2000" dirty="0"/>
              <a:t> sobre condução agressiva;</a:t>
            </a:r>
          </a:p>
          <a:p>
            <a:pPr algn="just"/>
            <a:r>
              <a:rPr lang="pt-PT" sz="2000" dirty="0"/>
              <a:t>- Apresentação, análise e discussão de um </a:t>
            </a:r>
            <a:r>
              <a:rPr lang="pt-PT" sz="2000" b="1" u="sng" dirty="0" err="1"/>
              <a:t>Powerpoint</a:t>
            </a:r>
            <a:r>
              <a:rPr lang="pt-PT" sz="2000" dirty="0"/>
              <a:t>;</a:t>
            </a:r>
          </a:p>
          <a:p>
            <a:pPr algn="just"/>
            <a:r>
              <a:rPr lang="pt-PT" sz="2000" dirty="0">
                <a:solidFill>
                  <a:srgbClr val="92D050"/>
                </a:solidFill>
              </a:rPr>
              <a:t>- Exploração de um </a:t>
            </a:r>
            <a:r>
              <a:rPr lang="pt-PT" sz="2000" b="1" u="sng" dirty="0">
                <a:solidFill>
                  <a:srgbClr val="92D050"/>
                </a:solidFill>
              </a:rPr>
              <a:t>Folheto</a:t>
            </a:r>
            <a:r>
              <a:rPr lang="pt-PT" sz="2000" dirty="0">
                <a:solidFill>
                  <a:srgbClr val="92D050"/>
                </a:solidFill>
              </a:rPr>
              <a:t> e de um </a:t>
            </a:r>
            <a:r>
              <a:rPr lang="pt-PT" sz="2000" b="1" u="sng" dirty="0">
                <a:solidFill>
                  <a:srgbClr val="92D050"/>
                </a:solidFill>
              </a:rPr>
              <a:t>Vídeo</a:t>
            </a:r>
            <a:r>
              <a:rPr lang="pt-PT" sz="2000" dirty="0">
                <a:solidFill>
                  <a:srgbClr val="92D050"/>
                </a:solidFill>
              </a:rPr>
              <a:t>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511EC41-C189-4AD5-8D61-FD8660C69ED4}"/>
              </a:ext>
            </a:extLst>
          </p:cNvPr>
          <p:cNvSpPr txBox="1"/>
          <p:nvPr/>
        </p:nvSpPr>
        <p:spPr>
          <a:xfrm>
            <a:off x="7248129" y="1556793"/>
            <a:ext cx="3419872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300" dirty="0"/>
              <a:t>1º - Vídeo: ”Manobras perigosas” – duração 2’18’’;</a:t>
            </a:r>
          </a:p>
          <a:p>
            <a:pPr algn="just"/>
            <a:r>
              <a:rPr lang="pt-PT" sz="2300" dirty="0"/>
              <a:t>2º - Apresentação em </a:t>
            </a:r>
            <a:r>
              <a:rPr lang="pt-PT" sz="2300" dirty="0" err="1"/>
              <a:t>Powerpoint</a:t>
            </a:r>
            <a:r>
              <a:rPr lang="pt-PT" sz="2300" dirty="0"/>
              <a:t>: “Causas de acidentes” – 9 diapositivos;</a:t>
            </a:r>
          </a:p>
          <a:p>
            <a:pPr algn="just"/>
            <a:r>
              <a:rPr lang="pt-PT" sz="2300" dirty="0">
                <a:solidFill>
                  <a:srgbClr val="92D050"/>
                </a:solidFill>
              </a:rPr>
              <a:t>3º - Folheto: “O que fazer em caso de acidente” (</a:t>
            </a:r>
            <a:r>
              <a:rPr lang="pt-PT" sz="2300" dirty="0" err="1">
                <a:solidFill>
                  <a:srgbClr val="92D050"/>
                </a:solidFill>
              </a:rPr>
              <a:t>pdf</a:t>
            </a:r>
            <a:r>
              <a:rPr lang="pt-PT" sz="2300" dirty="0">
                <a:solidFill>
                  <a:srgbClr val="92D050"/>
                </a:solidFill>
              </a:rPr>
              <a:t>);</a:t>
            </a:r>
          </a:p>
          <a:p>
            <a:pPr algn="just"/>
            <a:r>
              <a:rPr lang="pt-PT" sz="2300" dirty="0">
                <a:solidFill>
                  <a:srgbClr val="92D050"/>
                </a:solidFill>
              </a:rPr>
              <a:t>4º - Vídeo: “Como ligar para o 112” – duração: 3’55’’.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14" name="Imagem 13" descr="luzinha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2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5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E0FAB1A-460F-4443-9267-D4ACBBB2FC80}"/>
              </a:ext>
            </a:extLst>
          </p:cNvPr>
          <p:cNvSpPr txBox="1"/>
          <p:nvPr/>
        </p:nvSpPr>
        <p:spPr>
          <a:xfrm>
            <a:off x="1524000" y="744960"/>
            <a:ext cx="914400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 - TEMA 9: Planificação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A8B016-D748-4C4F-B5B0-A995AE5594A1}"/>
              </a:ext>
            </a:extLst>
          </p:cNvPr>
          <p:cNvSpPr txBox="1"/>
          <p:nvPr/>
        </p:nvSpPr>
        <p:spPr>
          <a:xfrm>
            <a:off x="7248130" y="1120706"/>
            <a:ext cx="3431863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Recursos Digitais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481D39-F221-4E23-B593-5C9EBCDD0AB7}"/>
              </a:ext>
            </a:extLst>
          </p:cNvPr>
          <p:cNvSpPr txBox="1"/>
          <p:nvPr/>
        </p:nvSpPr>
        <p:spPr>
          <a:xfrm>
            <a:off x="5303913" y="1120706"/>
            <a:ext cx="18810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Atividades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FAFB97-B5E5-45AC-B831-BD301D7D18D9}"/>
              </a:ext>
            </a:extLst>
          </p:cNvPr>
          <p:cNvSpPr txBox="1"/>
          <p:nvPr/>
        </p:nvSpPr>
        <p:spPr>
          <a:xfrm>
            <a:off x="3215680" y="1124744"/>
            <a:ext cx="205222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Conteúdos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E117179-484F-4DCF-803E-46B2A6E10B3F}"/>
              </a:ext>
            </a:extLst>
          </p:cNvPr>
          <p:cNvSpPr txBox="1"/>
          <p:nvPr/>
        </p:nvSpPr>
        <p:spPr>
          <a:xfrm rot="10800000">
            <a:off x="2103002" y="1556792"/>
            <a:ext cx="461665" cy="5219999"/>
          </a:xfrm>
          <a:prstGeom prst="rect">
            <a:avLst/>
          </a:prstGeom>
          <a:solidFill>
            <a:schemeClr val="accent2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/>
              <a:t>Versão Integral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B913B0C-3DD8-4D0C-BFA5-441E6BA1340A}"/>
              </a:ext>
            </a:extLst>
          </p:cNvPr>
          <p:cNvSpPr txBox="1"/>
          <p:nvPr/>
        </p:nvSpPr>
        <p:spPr>
          <a:xfrm rot="10800000">
            <a:off x="1529876" y="1556792"/>
            <a:ext cx="461665" cy="5219998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3º CEB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4A261D1-F069-49C9-B9B4-FCAA221F7BE4}"/>
              </a:ext>
            </a:extLst>
          </p:cNvPr>
          <p:cNvSpPr txBox="1"/>
          <p:nvPr/>
        </p:nvSpPr>
        <p:spPr>
          <a:xfrm rot="10800000">
            <a:off x="2658801" y="1541191"/>
            <a:ext cx="461665" cy="5235599"/>
          </a:xfrm>
          <a:prstGeom prst="rect">
            <a:avLst/>
          </a:prstGeom>
          <a:solidFill>
            <a:srgbClr val="7030A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9º Ano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FC15BDA-A2E5-4A20-A9D8-31E25308152F}"/>
              </a:ext>
            </a:extLst>
          </p:cNvPr>
          <p:cNvSpPr txBox="1"/>
          <p:nvPr/>
        </p:nvSpPr>
        <p:spPr>
          <a:xfrm>
            <a:off x="3214603" y="1546484"/>
            <a:ext cx="205222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100" dirty="0"/>
              <a:t>- Regras de segurança para veículos de duas rodas, com e sem motor;</a:t>
            </a:r>
          </a:p>
          <a:p>
            <a:pPr algn="just"/>
            <a:r>
              <a:rPr lang="pt-PT" sz="2100" dirty="0">
                <a:solidFill>
                  <a:srgbClr val="92D050"/>
                </a:solidFill>
              </a:rPr>
              <a:t>- Condução sob o efeito de álcool ou drogas;</a:t>
            </a:r>
          </a:p>
          <a:p>
            <a:pPr algn="just"/>
            <a:r>
              <a:rPr lang="pt-PT" sz="2100" dirty="0">
                <a:solidFill>
                  <a:srgbClr val="92D050"/>
                </a:solidFill>
              </a:rPr>
              <a:t>- Uso telemóvel e velocidade na condução.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82DE-84EB-4895-84AD-D3E8D2A5903B}"/>
              </a:ext>
            </a:extLst>
          </p:cNvPr>
          <p:cNvSpPr txBox="1"/>
          <p:nvPr/>
        </p:nvSpPr>
        <p:spPr>
          <a:xfrm>
            <a:off x="5303912" y="1541191"/>
            <a:ext cx="188105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300" dirty="0"/>
              <a:t>- Visualização e exploração de </a:t>
            </a:r>
            <a:r>
              <a:rPr lang="pt-PT" sz="2300" b="1" u="sng" dirty="0"/>
              <a:t>Vídeos </a:t>
            </a:r>
            <a:r>
              <a:rPr lang="pt-PT" sz="2300" dirty="0"/>
              <a:t>e </a:t>
            </a:r>
            <a:r>
              <a:rPr lang="pt-PT" sz="2300" b="1" u="sng" dirty="0"/>
              <a:t>Brochura</a:t>
            </a:r>
            <a:r>
              <a:rPr lang="pt-PT" sz="2300" dirty="0"/>
              <a:t>;</a:t>
            </a:r>
          </a:p>
          <a:p>
            <a:pPr algn="just"/>
            <a:r>
              <a:rPr lang="pt-PT" sz="2300" dirty="0">
                <a:solidFill>
                  <a:srgbClr val="92D050"/>
                </a:solidFill>
              </a:rPr>
              <a:t>- Apresentação, análise e discussão de um </a:t>
            </a:r>
            <a:r>
              <a:rPr lang="pt-PT" sz="2300" b="1" u="sng" dirty="0" err="1">
                <a:solidFill>
                  <a:srgbClr val="92D050"/>
                </a:solidFill>
              </a:rPr>
              <a:t>Powerpoint</a:t>
            </a:r>
            <a:r>
              <a:rPr lang="pt-PT" sz="2300" dirty="0">
                <a:solidFill>
                  <a:srgbClr val="92D050"/>
                </a:solidFill>
              </a:rPr>
              <a:t>.</a:t>
            </a:r>
          </a:p>
          <a:p>
            <a:pPr algn="just"/>
            <a:endParaRPr lang="pt-PT" sz="2300" dirty="0">
              <a:solidFill>
                <a:srgbClr val="92D050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511EC41-C189-4AD5-8D61-FD8660C69ED4}"/>
              </a:ext>
            </a:extLst>
          </p:cNvPr>
          <p:cNvSpPr txBox="1"/>
          <p:nvPr/>
        </p:nvSpPr>
        <p:spPr>
          <a:xfrm>
            <a:off x="7248129" y="1556793"/>
            <a:ext cx="341987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500" dirty="0"/>
              <a:t>1º - Vídeo “Motociclos” – duração 1’;</a:t>
            </a:r>
          </a:p>
          <a:p>
            <a:pPr algn="just"/>
            <a:r>
              <a:rPr lang="pt-PT" sz="2500" dirty="0"/>
              <a:t>2º - Brochura: “Duas rodas” (</a:t>
            </a:r>
            <a:r>
              <a:rPr lang="pt-PT" sz="2500" dirty="0" err="1"/>
              <a:t>pdf</a:t>
            </a:r>
            <a:r>
              <a:rPr lang="pt-PT" sz="2500" dirty="0"/>
              <a:t>);</a:t>
            </a:r>
          </a:p>
          <a:p>
            <a:pPr algn="just"/>
            <a:r>
              <a:rPr lang="pt-PT" sz="2500" dirty="0"/>
              <a:t>3º - </a:t>
            </a:r>
            <a:r>
              <a:rPr lang="pt-PT" sz="2500" dirty="0" err="1"/>
              <a:t>Video</a:t>
            </a:r>
            <a:r>
              <a:rPr lang="pt-PT" sz="2500" dirty="0"/>
              <a:t>: “Velocidade” – duração: 1’;</a:t>
            </a:r>
          </a:p>
          <a:p>
            <a:pPr algn="just"/>
            <a:r>
              <a:rPr lang="pt-PT" sz="2500" dirty="0">
                <a:solidFill>
                  <a:srgbClr val="92D050"/>
                </a:solidFill>
              </a:rPr>
              <a:t>4º- Apresentação em </a:t>
            </a:r>
            <a:r>
              <a:rPr lang="pt-PT" sz="2500" dirty="0" err="1">
                <a:solidFill>
                  <a:srgbClr val="92D050"/>
                </a:solidFill>
              </a:rPr>
              <a:t>Powerpoint</a:t>
            </a:r>
            <a:r>
              <a:rPr lang="pt-PT" sz="2500" dirty="0">
                <a:solidFill>
                  <a:srgbClr val="92D050"/>
                </a:solidFill>
              </a:rPr>
              <a:t>: “Valores trânsito” – 12 diapositivos.</a:t>
            </a:r>
          </a:p>
          <a:p>
            <a:pPr algn="just"/>
            <a:endParaRPr lang="pt-PT" sz="2500" dirty="0">
              <a:solidFill>
                <a:srgbClr val="92D05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14" name="Imagem 13" descr="luzinha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9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Agora?                                                </a:t>
            </a:r>
            <a:r>
              <a:rPr lang="pt-PT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748641"/>
            <a:ext cx="118152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b="1" u="sng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Compete às escolas e aos docentes</a:t>
            </a:r>
            <a:r>
              <a:rPr lang="pt-PT" sz="3200" b="1" dirty="0">
                <a:latin typeface="Calibri" pitchFamily="34" charset="0"/>
                <a:sym typeface="Wingdings"/>
              </a:rPr>
              <a:t>, enquanto elementos da cadeia de decisores do processo de ensino-aprendizagem, </a:t>
            </a:r>
            <a:r>
              <a:rPr lang="pt-PT" sz="3200" b="1" u="sng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decidir a forma como aplicam o Tema 9</a:t>
            </a:r>
            <a:r>
              <a:rPr lang="pt-PT" sz="3200" b="1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:</a:t>
            </a:r>
          </a:p>
          <a:p>
            <a:pPr algn="just">
              <a:buFont typeface="Arial" charset="0"/>
              <a:buChar char="•"/>
            </a:pPr>
            <a:endParaRPr lang="pt-PT" sz="3200" dirty="0">
              <a:latin typeface="Calibri" pitchFamily="34" charset="0"/>
              <a:sym typeface="Wingdings"/>
            </a:endParaRPr>
          </a:p>
          <a:p>
            <a:pPr algn="just">
              <a:buFont typeface="Wingdings"/>
              <a:buChar char="à"/>
            </a:pPr>
            <a:r>
              <a:rPr lang="pt-PT" sz="3200" dirty="0">
                <a:latin typeface="Calibri" pitchFamily="34" charset="0"/>
                <a:sym typeface="Wingdings"/>
              </a:rPr>
              <a:t> Destinatários;</a:t>
            </a:r>
          </a:p>
          <a:p>
            <a:pPr algn="just"/>
            <a:endParaRPr lang="pt-PT" sz="3200" dirty="0">
              <a:latin typeface="Calibri" pitchFamily="34" charset="0"/>
              <a:sym typeface="Wingdings"/>
            </a:endParaRPr>
          </a:p>
          <a:p>
            <a:pPr marL="360363" indent="-360363" algn="just">
              <a:buFont typeface="Wingdings"/>
              <a:buChar char="à"/>
            </a:pPr>
            <a:r>
              <a:rPr lang="pt-PT" sz="3200" dirty="0">
                <a:latin typeface="Calibri" pitchFamily="34" charset="0"/>
                <a:sym typeface="Wingdings"/>
              </a:rPr>
              <a:t> Contextos de desenvolvimento;</a:t>
            </a:r>
          </a:p>
          <a:p>
            <a:pPr algn="just">
              <a:buFont typeface="Wingdings"/>
              <a:buChar char="à"/>
            </a:pPr>
            <a:endParaRPr lang="pt-PT" sz="3200" dirty="0">
              <a:latin typeface="Calibri" pitchFamily="34" charset="0"/>
              <a:sym typeface="Wingdings"/>
            </a:endParaRPr>
          </a:p>
          <a:p>
            <a:pPr algn="just">
              <a:buFont typeface="Wingdings"/>
              <a:buChar char="à"/>
            </a:pPr>
            <a:r>
              <a:rPr lang="pt-PT" sz="3200" dirty="0">
                <a:latin typeface="Calibri" pitchFamily="34" charset="0"/>
                <a:sym typeface="Wingdings"/>
              </a:rPr>
              <a:t> Nº e duração das sessões (tempos letivos);</a:t>
            </a:r>
          </a:p>
          <a:p>
            <a:pPr algn="just">
              <a:buFont typeface="Wingdings"/>
              <a:buChar char="à"/>
            </a:pPr>
            <a:endParaRPr lang="pt-PT" sz="3200" dirty="0">
              <a:latin typeface="Calibri" pitchFamily="34" charset="0"/>
              <a:sym typeface="Wingdings"/>
            </a:endParaRPr>
          </a:p>
          <a:p>
            <a:pPr algn="just">
              <a:buFont typeface="Wingdings"/>
              <a:buChar char="à"/>
            </a:pPr>
            <a:r>
              <a:rPr lang="pt-PT" sz="3200" dirty="0">
                <a:latin typeface="Calibri" pitchFamily="34" charset="0"/>
                <a:sym typeface="Wingdings"/>
              </a:rPr>
              <a:t> Modelo Curricular.</a:t>
            </a:r>
          </a:p>
        </p:txBody>
      </p:sp>
    </p:spTree>
    <p:extLst>
      <p:ext uri="{BB962C8B-B14F-4D97-AF65-F5344CB8AC3E}">
        <p14:creationId xmlns:p14="http://schemas.microsoft.com/office/powerpoint/2010/main" val="392304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Agora?                                                </a:t>
            </a:r>
            <a:r>
              <a:rPr lang="pt-PT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79512" y="1216257"/>
            <a:ext cx="118556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b="1" dirty="0">
                <a:latin typeface="Calibri" pitchFamily="34" charset="0"/>
                <a:sym typeface="Wingdings"/>
              </a:rPr>
              <a:t>Hipotético Modelo Curricular</a:t>
            </a:r>
          </a:p>
          <a:p>
            <a:pPr algn="just"/>
            <a:endParaRPr lang="pt-PT" sz="32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200" dirty="0">
                <a:latin typeface="Calibri" pitchFamily="34" charset="0"/>
                <a:sym typeface="Wingdings"/>
              </a:rPr>
              <a:t> Definição dos objetivos terminais  / comportamentais;</a:t>
            </a:r>
          </a:p>
          <a:p>
            <a:pPr algn="just"/>
            <a:endParaRPr lang="pt-PT" sz="3200" dirty="0">
              <a:latin typeface="Calibri" pitchFamily="34" charset="0"/>
              <a:sym typeface="Wingdings"/>
            </a:endParaRPr>
          </a:p>
          <a:p>
            <a:pPr marL="536575" indent="-536575" algn="just"/>
            <a:r>
              <a:rPr lang="pt-PT" sz="3200" dirty="0">
                <a:latin typeface="Calibri" pitchFamily="34" charset="0"/>
                <a:sym typeface="Wingdings"/>
              </a:rPr>
              <a:t> Seleção das atividades ou experiências educativas / Conteúdos;</a:t>
            </a:r>
          </a:p>
          <a:p>
            <a:pPr algn="just"/>
            <a:endParaRPr lang="pt-PT" sz="32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200" dirty="0">
                <a:latin typeface="Calibri" pitchFamily="34" charset="0"/>
                <a:sym typeface="Wingdings"/>
              </a:rPr>
              <a:t> Organização dos meios;</a:t>
            </a:r>
          </a:p>
          <a:p>
            <a:pPr algn="just"/>
            <a:endParaRPr lang="pt-PT" sz="32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200" dirty="0">
                <a:latin typeface="Calibri" pitchFamily="34" charset="0"/>
                <a:sym typeface="Wingdings"/>
              </a:rPr>
              <a:t> Avaliação dos resultados obtidos.</a:t>
            </a:r>
          </a:p>
        </p:txBody>
      </p:sp>
    </p:spTree>
    <p:extLst>
      <p:ext uri="{BB962C8B-B14F-4D97-AF65-F5344CB8AC3E}">
        <p14:creationId xmlns:p14="http://schemas.microsoft.com/office/powerpoint/2010/main" val="123554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Agora?                                                </a:t>
            </a:r>
            <a:r>
              <a:rPr lang="pt-PT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4129" y="627618"/>
            <a:ext cx="120351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000" b="1" dirty="0">
                <a:latin typeface="Calibri" pitchFamily="34" charset="0"/>
                <a:sym typeface="Wingdings"/>
              </a:rPr>
              <a:t>Ou seja, </a:t>
            </a:r>
            <a:r>
              <a:rPr lang="pt-PT" sz="3000" b="1" u="sng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compete a cada escola </a:t>
            </a:r>
            <a:r>
              <a:rPr lang="pt-PT" sz="3000" b="1" dirty="0">
                <a:latin typeface="Calibri" pitchFamily="34" charset="0"/>
                <a:sym typeface="Wingdings"/>
              </a:rPr>
              <a:t>aprovar a sua </a:t>
            </a:r>
            <a:r>
              <a:rPr lang="pt-PT" sz="3000" b="1" u="sng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estratégia de educação para a segurança rodoviária</a:t>
            </a:r>
            <a:r>
              <a:rPr lang="pt-PT" sz="3000" b="1" dirty="0">
                <a:latin typeface="Calibri" pitchFamily="34" charset="0"/>
                <a:sym typeface="Wingdings"/>
              </a:rPr>
              <a:t>, definindo: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000" dirty="0">
                <a:latin typeface="Calibri" pitchFamily="34" charset="0"/>
                <a:sym typeface="Wingdings"/>
              </a:rPr>
              <a:t> As aprendizagens a desenvolver em cada ano de escolaridade;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000" dirty="0">
                <a:latin typeface="Calibri" pitchFamily="34" charset="0"/>
                <a:sym typeface="Wingdings"/>
              </a:rPr>
              <a:t> O modo de organização do trabalho;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000" dirty="0">
                <a:latin typeface="Calibri" pitchFamily="34" charset="0"/>
                <a:sym typeface="Wingdings"/>
              </a:rPr>
              <a:t> As parcerias a estabelecer;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000" dirty="0">
                <a:latin typeface="Calibri" pitchFamily="34" charset="0"/>
                <a:sym typeface="Wingdings"/>
              </a:rPr>
              <a:t> A avaliação das aprendizagens dos alunos e;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/>
            <a:r>
              <a:rPr lang="pt-PT" sz="3000" dirty="0">
                <a:latin typeface="Calibri" pitchFamily="34" charset="0"/>
                <a:sym typeface="Wingdings"/>
              </a:rPr>
              <a:t> A avaliação da estratégia da educação para a segurança rodoviária. </a:t>
            </a:r>
          </a:p>
        </p:txBody>
      </p:sp>
    </p:spTree>
    <p:extLst>
      <p:ext uri="{BB962C8B-B14F-4D97-AF65-F5344CB8AC3E}">
        <p14:creationId xmlns:p14="http://schemas.microsoft.com/office/powerpoint/2010/main" val="428734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Mas, e Agora?      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  <a:p>
            <a:pPr indent="363538"/>
            <a:endParaRPr lang="pt-PT" sz="20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1098263"/>
            <a:ext cx="118152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000" b="1" u="sng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Compete às escolas e aos docentes</a:t>
            </a:r>
            <a:r>
              <a:rPr lang="pt-PT" sz="3000" b="1" dirty="0">
                <a:latin typeface="Calibri" pitchFamily="34" charset="0"/>
                <a:sym typeface="Wingdings"/>
              </a:rPr>
              <a:t>, enquanto elementos da cadeia de decisores do processo de ensino-aprendizagem, </a:t>
            </a:r>
            <a:r>
              <a:rPr lang="pt-PT" sz="3000" b="1" u="sng" dirty="0">
                <a:solidFill>
                  <a:srgbClr val="FFC000"/>
                </a:solidFill>
                <a:latin typeface="Calibri" pitchFamily="34" charset="0"/>
                <a:sym typeface="Wingdings"/>
              </a:rPr>
              <a:t>decidir a forma como aplicam o Tema 9</a:t>
            </a:r>
            <a:r>
              <a:rPr lang="pt-PT" sz="3000" b="1" dirty="0">
                <a:latin typeface="Calibri" pitchFamily="34" charset="0"/>
                <a:sym typeface="Wingdings"/>
              </a:rPr>
              <a:t>: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>
              <a:buFont typeface="Wingdings"/>
              <a:buChar char="à"/>
            </a:pPr>
            <a:r>
              <a:rPr lang="pt-PT" sz="3000" dirty="0">
                <a:latin typeface="Calibri" pitchFamily="34" charset="0"/>
                <a:sym typeface="Wingdings"/>
              </a:rPr>
              <a:t> Destinatários;</a:t>
            </a:r>
            <a:r>
              <a:rPr lang="pt-PT" sz="3000" dirty="0">
                <a:solidFill>
                  <a:schemeClr val="bg1"/>
                </a:solidFill>
                <a:latin typeface="Calibri" pitchFamily="34" charset="0"/>
                <a:sym typeface="Wingdings"/>
              </a:rPr>
              <a:t> </a:t>
            </a:r>
            <a:r>
              <a:rPr lang="pt-PT" sz="3000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(1º CEB - 3º ou 4º ano de escolaridade)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marL="360363" indent="-360363" algn="just">
              <a:buFont typeface="Wingdings"/>
              <a:buChar char="à"/>
            </a:pPr>
            <a:r>
              <a:rPr lang="pt-PT" sz="3000" dirty="0">
                <a:latin typeface="Calibri" pitchFamily="34" charset="0"/>
                <a:sym typeface="Wingdings"/>
              </a:rPr>
              <a:t> Contextos de desenvolvimento; </a:t>
            </a:r>
            <a:r>
              <a:rPr lang="pt-PT" sz="3000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(Área curricular e ou OTL)</a:t>
            </a:r>
            <a:endParaRPr lang="pt-PT" sz="3000" dirty="0">
              <a:latin typeface="Calibri" pitchFamily="34" charset="0"/>
              <a:sym typeface="Wingdings"/>
            </a:endParaRP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>
              <a:buFont typeface="Wingdings"/>
              <a:buChar char="à"/>
            </a:pPr>
            <a:r>
              <a:rPr lang="pt-PT" sz="3000" dirty="0">
                <a:latin typeface="Calibri" pitchFamily="34" charset="0"/>
                <a:sym typeface="Wingdings"/>
              </a:rPr>
              <a:t> Nº e duração das sessões (tempos letivos); </a:t>
            </a:r>
            <a:r>
              <a:rPr lang="pt-PT" sz="3000" dirty="0">
                <a:solidFill>
                  <a:srgbClr val="00B050"/>
                </a:solidFill>
                <a:latin typeface="Calibri" pitchFamily="34" charset="0"/>
                <a:sym typeface="Wingdings"/>
              </a:rPr>
              <a:t>(1 Sessão de 01h30)</a:t>
            </a:r>
          </a:p>
          <a:p>
            <a:pPr algn="just"/>
            <a:endParaRPr lang="pt-PT" sz="3000" dirty="0">
              <a:latin typeface="Calibri" pitchFamily="34" charset="0"/>
              <a:sym typeface="Wingdings"/>
            </a:endParaRPr>
          </a:p>
          <a:p>
            <a:pPr algn="just">
              <a:buFont typeface="Wingdings"/>
              <a:buChar char="à"/>
            </a:pPr>
            <a:r>
              <a:rPr lang="pt-PT" sz="3000" dirty="0">
                <a:latin typeface="Calibri" pitchFamily="34" charset="0"/>
                <a:sym typeface="Wingdings"/>
              </a:rPr>
              <a:t> Modelo Curricular. </a:t>
            </a:r>
            <a:r>
              <a:rPr lang="pt-PT" sz="3000" b="1" cap="all" dirty="0">
                <a:solidFill>
                  <a:srgbClr val="0070C0"/>
                </a:solidFill>
                <a:cs typeface="Arial" panose="020B0604020202020204" pitchFamily="34" charset="0"/>
              </a:rPr>
              <a:t>Ação de Sensibilização (TEÓRICO-PRÁTICA) Exemplificativa </a:t>
            </a:r>
            <a:r>
              <a:rPr lang="pt-PT" sz="2000" b="1" cap="all" dirty="0">
                <a:solidFill>
                  <a:srgbClr val="FF0000"/>
                </a:solidFill>
                <a:cs typeface="Arial" panose="020B0604020202020204" pitchFamily="34" charset="0"/>
              </a:rPr>
              <a:t>(AF-ESPR-PRER_A</a:t>
            </a:r>
            <a:r>
              <a:rPr lang="pt-PT" sz="2000" b="1" dirty="0">
                <a:solidFill>
                  <a:srgbClr val="FF0000"/>
                </a:solidFill>
                <a:cs typeface="Arial" panose="020B0604020202020204" pitchFamily="34" charset="0"/>
              </a:rPr>
              <a:t>cao-Sensibilizacao_Exemplificativa.pptx)</a:t>
            </a:r>
            <a:endParaRPr lang="pt-PT" sz="2000" dirty="0">
              <a:solidFill>
                <a:srgbClr val="FF000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0731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Pedir Apoio aos Parceiros do Projeto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398" y="669052"/>
            <a:ext cx="10035538" cy="564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339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Pedir Apoio aos Parceiros do Projeto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534361"/>
            <a:ext cx="11815264" cy="5743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pt-PT" sz="3100" b="1" dirty="0">
                <a:latin typeface="Calibri" pitchFamily="34" charset="0"/>
              </a:rPr>
              <a:t> A Direção Regional de Educação, na qualidade de entidade parceira, está disponível para responder aos pedidos de apoio dos estabelecimentos de ensino</a:t>
            </a:r>
            <a:r>
              <a:rPr lang="pt-PT" sz="3100" b="1" dirty="0">
                <a:solidFill>
                  <a:srgbClr val="FF0000"/>
                </a:solidFill>
                <a:latin typeface="Calibri" pitchFamily="34" charset="0"/>
              </a:rPr>
              <a:t>, PREFERENCIALMENTE à quinta-feira (</a:t>
            </a:r>
            <a:r>
              <a:rPr lang="pt-PT" sz="3100" b="1" cap="all" dirty="0">
                <a:solidFill>
                  <a:srgbClr val="FF0000"/>
                </a:solidFill>
                <a:latin typeface="Calibri" pitchFamily="34" charset="0"/>
              </a:rPr>
              <a:t>Manhã/Tarde</a:t>
            </a:r>
            <a:r>
              <a:rPr lang="pt-PT" sz="3100" b="1" dirty="0">
                <a:solidFill>
                  <a:srgbClr val="FF0000"/>
                </a:solidFill>
                <a:latin typeface="Calibri" pitchFamily="34" charset="0"/>
              </a:rPr>
              <a:t>) e à sexta-feira (TARDE).</a:t>
            </a:r>
            <a:endParaRPr lang="pt-PT" sz="3100" b="1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pt-PT" sz="3100" b="1" dirty="0">
                <a:latin typeface="Calibri" pitchFamily="34" charset="0"/>
              </a:rPr>
              <a:t> Os pedidos de colaboração dos parceiros do Projeto devem ser feitos APENAS pelos Delegados de Segurança, com a maior antecedência possível, através do preenchimento do Formulário disponível no site respetivo - </a:t>
            </a:r>
            <a:r>
              <a:rPr lang="pt-PT" sz="3100" b="1" dirty="0">
                <a:hlinkClick r:id="rId4"/>
              </a:rPr>
              <a:t>https://educareprevenir.madeira.gov.pt</a:t>
            </a:r>
            <a:endParaRPr lang="pt-PT" sz="3100" b="1" dirty="0"/>
          </a:p>
        </p:txBody>
      </p:sp>
    </p:spTree>
    <p:extLst>
      <p:ext uri="{BB962C8B-B14F-4D97-AF65-F5344CB8AC3E}">
        <p14:creationId xmlns:p14="http://schemas.microsoft.com/office/powerpoint/2010/main" val="149225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Pedir Apoio aos Parceiros do Projeto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5678" y="0"/>
            <a:ext cx="378613" cy="45906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840" y="669052"/>
            <a:ext cx="6333640" cy="257854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5538" y="3382068"/>
            <a:ext cx="6356942" cy="329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48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Apontamentos Finais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-16027" y="3489748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b="1" cap="all" dirty="0"/>
              <a:t>A SEGURANÇA RODOVIÁRIA É UMA RESPONSABILIDADE DE TODOS E EXIGE UM COMBATE PARTILHADO POR TODOS, E que deve ser assumido pelo estado, organismos públicos, autarquias, gestores de infraestruturas, organizações com responsabilidades na segurança e na mobilidade rodoviária, universidades, setor empresarial, agentes económicos, organizações e associações, entre muitos outros - </a:t>
            </a:r>
            <a:r>
              <a:rPr lang="pt-PT" sz="2000" b="1" u="sng" cap="all" dirty="0">
                <a:solidFill>
                  <a:srgbClr val="FFC000"/>
                </a:solidFill>
              </a:rPr>
              <a:t>também PELAS ESCOLAS E por todos nós, cidadãos, através do nosso comportamento</a:t>
            </a:r>
            <a:r>
              <a:rPr lang="pt-PT" sz="2000" b="1" cap="all" dirty="0">
                <a:solidFill>
                  <a:srgbClr val="FFC000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pt-PT" sz="2000" cap="all" dirty="0">
                <a:solidFill>
                  <a:srgbClr val="0070C0"/>
                </a:solidFill>
                <a:latin typeface="Impact" panose="020B0806030902050204" pitchFamily="34" charset="0"/>
              </a:rPr>
              <a:t>A SINISTRALIDADE RODOVIÁRIA NÃO É UMA FATALIDADE E AS SUAS CONSEQUÊNCIAS</a:t>
            </a:r>
          </a:p>
          <a:p>
            <a:pPr algn="ctr">
              <a:lnSpc>
                <a:spcPct val="150000"/>
              </a:lnSpc>
            </a:pPr>
            <a:r>
              <a:rPr lang="pt-PT" sz="2000" cap="all" dirty="0">
                <a:solidFill>
                  <a:srgbClr val="0070C0"/>
                </a:solidFill>
                <a:latin typeface="Impact" panose="020B0806030902050204" pitchFamily="34" charset="0"/>
              </a:rPr>
              <a:t>MAIS GRAVES POPDEM SER EVITADAS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93777"/>
              </p:ext>
            </p:extLst>
          </p:nvPr>
        </p:nvGraphicFramePr>
        <p:xfrm>
          <a:off x="215153" y="585196"/>
          <a:ext cx="11793072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96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6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sz="2400" b="1" dirty="0"/>
                        <a:t>Ano Letivo 2022/2023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400" b="1" cap="all" baseline="0" dirty="0"/>
                        <a:t>Parceiro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b="1" cap="all" baseline="0" dirty="0"/>
                        <a:t>Ações Realizadas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2400" dirty="0"/>
                        <a:t>DRE/PRER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/>
                        <a:t>1 (PE) + 2 (1º CEB)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910017"/>
              </p:ext>
            </p:extLst>
          </p:nvPr>
        </p:nvGraphicFramePr>
        <p:xfrm>
          <a:off x="188259" y="2077813"/>
          <a:ext cx="11819967" cy="1371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94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dirty="0"/>
                        <a:t>Ano Letivo 2022/2023</a:t>
                      </a:r>
                      <a:endParaRPr lang="pt-PT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pt-PT" sz="2400" b="1" dirty="0"/>
                    </a:p>
                    <a:p>
                      <a:pPr algn="ctr"/>
                      <a:r>
                        <a:rPr lang="pt-PT" sz="2400" b="1" dirty="0"/>
                        <a:t>Aplicação do TEMA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b="1" dirty="0"/>
                        <a:t>1º CEB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b="1" dirty="0"/>
                        <a:t>2º CEB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b="1" dirty="0"/>
                        <a:t>3º CEB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400" dirty="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57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4314" y="0"/>
            <a:ext cx="378613" cy="4590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0682" y="2111188"/>
            <a:ext cx="8511989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900" dirty="0">
                <a:solidFill>
                  <a:srgbClr val="0070C0"/>
                </a:solidFill>
              </a:rPr>
              <a:t>Dados a 31 de agosto de 2023, comparados com o período homólogo de 2022</a:t>
            </a:r>
          </a:p>
          <a:p>
            <a:pPr algn="just">
              <a:lnSpc>
                <a:spcPct val="150000"/>
              </a:lnSpc>
            </a:pPr>
            <a:endParaRPr lang="pt-PT" sz="2900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3200" b="1" dirty="0">
                <a:solidFill>
                  <a:srgbClr val="0070C0"/>
                </a:solidFill>
              </a:rPr>
              <a:t>(INDICADORES DE) SINISTRALIDADE RODOVIÁRIA</a:t>
            </a:r>
          </a:p>
        </p:txBody>
      </p:sp>
      <p:pic>
        <p:nvPicPr>
          <p:cNvPr id="6" name="Imagem 5" descr="Uma imagem com texto, caminho, rua, cenário&#10;&#10;Descrição gerada automaticamente">
            <a:extLst>
              <a:ext uri="{FF2B5EF4-FFF2-40B4-BE49-F238E27FC236}">
                <a16:creationId xmlns:a16="http://schemas.microsoft.com/office/drawing/2014/main" id="{F2F73BB6-177F-B805-3EFA-A9BA3F8771D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51" r="24225" b="-3"/>
          <a:stretch/>
        </p:blipFill>
        <p:spPr>
          <a:xfrm>
            <a:off x="8342947" y="1513576"/>
            <a:ext cx="3705618" cy="4070740"/>
          </a:xfrm>
          <a:custGeom>
            <a:avLst/>
            <a:gdLst/>
            <a:ahLst/>
            <a:cxnLst/>
            <a:rect l="l" t="t" r="r" b="b"/>
            <a:pathLst>
              <a:path w="3635653" h="3660327">
                <a:moveTo>
                  <a:pt x="402121" y="0"/>
                </a:moveTo>
                <a:lnTo>
                  <a:pt x="3635653" y="0"/>
                </a:lnTo>
                <a:lnTo>
                  <a:pt x="3635653" y="3605403"/>
                </a:lnTo>
                <a:lnTo>
                  <a:pt x="3616543" y="3610878"/>
                </a:lnTo>
                <a:cubicBezTo>
                  <a:pt x="3510165" y="3637200"/>
                  <a:pt x="3401766" y="3654952"/>
                  <a:pt x="3290337" y="3659389"/>
                </a:cubicBezTo>
                <a:cubicBezTo>
                  <a:pt x="3106332" y="3666430"/>
                  <a:pt x="1510274" y="3659697"/>
                  <a:pt x="861903" y="2652440"/>
                </a:cubicBezTo>
                <a:cubicBezTo>
                  <a:pt x="849470" y="2647542"/>
                  <a:pt x="835485" y="2634687"/>
                  <a:pt x="831133" y="2622444"/>
                </a:cubicBezTo>
                <a:cubicBezTo>
                  <a:pt x="810307" y="2565210"/>
                  <a:pt x="759333" y="2540419"/>
                  <a:pt x="713332" y="2509507"/>
                </a:cubicBezTo>
                <a:cubicBezTo>
                  <a:pt x="672925" y="2482267"/>
                  <a:pt x="630030" y="2453803"/>
                  <a:pt x="613246" y="2407892"/>
                </a:cubicBezTo>
                <a:cubicBezTo>
                  <a:pt x="591178" y="2346680"/>
                  <a:pt x="653963" y="2396875"/>
                  <a:pt x="665465" y="2373614"/>
                </a:cubicBezTo>
                <a:cubicBezTo>
                  <a:pt x="641532" y="2341785"/>
                  <a:pt x="604543" y="2312707"/>
                  <a:pt x="594908" y="2276592"/>
                </a:cubicBezTo>
                <a:cubicBezTo>
                  <a:pt x="559787" y="2146208"/>
                  <a:pt x="483946" y="2051328"/>
                  <a:pt x="370497" y="1977567"/>
                </a:cubicBezTo>
                <a:cubicBezTo>
                  <a:pt x="337860" y="1956449"/>
                  <a:pt x="316415" y="1917884"/>
                  <a:pt x="271969" y="1911765"/>
                </a:cubicBezTo>
                <a:cubicBezTo>
                  <a:pt x="173127" y="1898297"/>
                  <a:pt x="204209" y="1793011"/>
                  <a:pt x="151990" y="1746183"/>
                </a:cubicBezTo>
                <a:cubicBezTo>
                  <a:pt x="142044" y="1737306"/>
                  <a:pt x="133031" y="1719862"/>
                  <a:pt x="134895" y="1707927"/>
                </a:cubicBezTo>
                <a:cubicBezTo>
                  <a:pt x="137691" y="1690784"/>
                  <a:pt x="149504" y="1674564"/>
                  <a:pt x="159450" y="1659260"/>
                </a:cubicBezTo>
                <a:cubicBezTo>
                  <a:pt x="169707" y="1643958"/>
                  <a:pt x="185247" y="1630489"/>
                  <a:pt x="177788" y="1610290"/>
                </a:cubicBezTo>
                <a:cubicBezTo>
                  <a:pt x="174683" y="1602027"/>
                  <a:pt x="176855" y="1573257"/>
                  <a:pt x="153855" y="1595904"/>
                </a:cubicBezTo>
                <a:cubicBezTo>
                  <a:pt x="90759" y="1658037"/>
                  <a:pt x="54081" y="1599274"/>
                  <a:pt x="0" y="1571114"/>
                </a:cubicBezTo>
                <a:cubicBezTo>
                  <a:pt x="43514" y="1542037"/>
                  <a:pt x="82677" y="1521532"/>
                  <a:pt x="89205" y="1478072"/>
                </a:cubicBezTo>
                <a:cubicBezTo>
                  <a:pt x="102570" y="1388394"/>
                  <a:pt x="159758" y="1347382"/>
                  <a:pt x="246479" y="1339424"/>
                </a:cubicBezTo>
                <a:cubicBezTo>
                  <a:pt x="214465" y="1252808"/>
                  <a:pt x="214465" y="1252808"/>
                  <a:pt x="317968" y="1240870"/>
                </a:cubicBezTo>
                <a:cubicBezTo>
                  <a:pt x="278183" y="1185780"/>
                  <a:pt x="278183" y="1171701"/>
                  <a:pt x="326361" y="1152725"/>
                </a:cubicBezTo>
                <a:cubicBezTo>
                  <a:pt x="372673" y="1134666"/>
                  <a:pt x="423957" y="1128545"/>
                  <a:pt x="466852" y="1100695"/>
                </a:cubicBezTo>
                <a:cubicBezTo>
                  <a:pt x="427377" y="1030299"/>
                  <a:pt x="416187" y="948581"/>
                  <a:pt x="334753" y="914300"/>
                </a:cubicBezTo>
                <a:cubicBezTo>
                  <a:pt x="322010" y="909097"/>
                  <a:pt x="313307" y="887979"/>
                  <a:pt x="321386" y="875737"/>
                </a:cubicBezTo>
                <a:cubicBezTo>
                  <a:pt x="350915" y="831359"/>
                  <a:pt x="308644" y="747189"/>
                  <a:pt x="400645" y="737702"/>
                </a:cubicBezTo>
                <a:cubicBezTo>
                  <a:pt x="412147" y="736784"/>
                  <a:pt x="422716" y="727601"/>
                  <a:pt x="413701" y="715664"/>
                </a:cubicBezTo>
                <a:cubicBezTo>
                  <a:pt x="382618" y="674041"/>
                  <a:pt x="420228" y="676794"/>
                  <a:pt x="442916" y="671592"/>
                </a:cubicBezTo>
                <a:cubicBezTo>
                  <a:pt x="470270" y="665166"/>
                  <a:pt x="501352" y="683528"/>
                  <a:pt x="526840" y="660880"/>
                </a:cubicBezTo>
                <a:cubicBezTo>
                  <a:pt x="520932" y="637006"/>
                  <a:pt x="498866" y="637312"/>
                  <a:pt x="483325" y="629661"/>
                </a:cubicBezTo>
                <a:cubicBezTo>
                  <a:pt x="437945" y="607624"/>
                  <a:pt x="400956" y="581304"/>
                  <a:pt x="398780" y="524068"/>
                </a:cubicBezTo>
                <a:cubicBezTo>
                  <a:pt x="397228" y="477853"/>
                  <a:pt x="392254" y="437148"/>
                  <a:pt x="455041" y="423067"/>
                </a:cubicBezTo>
                <a:cubicBezTo>
                  <a:pt x="481149" y="417251"/>
                  <a:pt x="473687" y="383892"/>
                  <a:pt x="458768" y="367363"/>
                </a:cubicBezTo>
                <a:cubicBezTo>
                  <a:pt x="432038" y="337982"/>
                  <a:pt x="409972" y="298806"/>
                  <a:pt x="363968" y="296052"/>
                </a:cubicBezTo>
                <a:cubicBezTo>
                  <a:pt x="335995" y="294216"/>
                  <a:pt x="314548" y="281971"/>
                  <a:pt x="292481" y="267894"/>
                </a:cubicBezTo>
                <a:cubicBezTo>
                  <a:pt x="276630" y="257791"/>
                  <a:pt x="257670" y="249223"/>
                  <a:pt x="259533" y="227493"/>
                </a:cubicBezTo>
                <a:cubicBezTo>
                  <a:pt x="261399" y="206680"/>
                  <a:pt x="279736" y="198111"/>
                  <a:pt x="298387" y="193826"/>
                </a:cubicBezTo>
                <a:cubicBezTo>
                  <a:pt x="360552" y="180054"/>
                  <a:pt x="418983" y="159853"/>
                  <a:pt x="470893" y="113638"/>
                </a:cubicBezTo>
                <a:cubicBezTo>
                  <a:pt x="436390" y="89152"/>
                  <a:pt x="403444" y="71400"/>
                  <a:pt x="377957" y="46608"/>
                </a:cubicBezTo>
                <a:cubicBezTo>
                  <a:pt x="370264" y="39110"/>
                  <a:pt x="371678" y="29598"/>
                  <a:pt x="380092" y="1856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02205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073" y="182998"/>
            <a:ext cx="7419989" cy="34073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5057578" y="5111185"/>
            <a:ext cx="701539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2800" b="1" dirty="0">
                <a:solidFill>
                  <a:srgbClr val="FFC000"/>
                </a:solidFill>
                <a:latin typeface="Calibri" pitchFamily="34" charset="0"/>
              </a:rPr>
              <a:t>OBRIGADO!</a:t>
            </a:r>
          </a:p>
          <a:p>
            <a:pPr algn="r"/>
            <a:endParaRPr lang="pt-PT" b="1" dirty="0">
              <a:latin typeface="Calibri" pitchFamily="34" charset="0"/>
            </a:endParaRPr>
          </a:p>
          <a:p>
            <a:pPr indent="2154238" algn="r"/>
            <a:r>
              <a:rPr lang="pt-PT" b="1" dirty="0">
                <a:latin typeface="Calibri" pitchFamily="34" charset="0"/>
              </a:rPr>
              <a:t>Carla Jesus</a:t>
            </a:r>
          </a:p>
          <a:p>
            <a:pPr indent="2154238" algn="r"/>
            <a:r>
              <a:rPr lang="pt-PT" b="1" dirty="0">
                <a:latin typeface="Calibri" pitchFamily="34" charset="0"/>
              </a:rPr>
              <a:t>David Fazendeiro</a:t>
            </a:r>
          </a:p>
          <a:p>
            <a:pPr indent="2154238" algn="r"/>
            <a:r>
              <a:rPr lang="pt-PT" b="1" dirty="0">
                <a:latin typeface="Calibri" pitchFamily="34" charset="0"/>
              </a:rPr>
              <a:t>Nelson Relva</a:t>
            </a:r>
            <a:endParaRPr lang="pt-PT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7" y="3820700"/>
            <a:ext cx="12150583" cy="131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6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98E1C89-134A-04EA-8737-9FD1B0EFA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09932"/>
              </p:ext>
            </p:extLst>
          </p:nvPr>
        </p:nvGraphicFramePr>
        <p:xfrm>
          <a:off x="2830741" y="707525"/>
          <a:ext cx="6151894" cy="2102911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4116748">
                  <a:extLst>
                    <a:ext uri="{9D8B030D-6E8A-4147-A177-3AD203B41FA5}">
                      <a16:colId xmlns:a16="http://schemas.microsoft.com/office/drawing/2014/main" val="2086175863"/>
                    </a:ext>
                  </a:extLst>
                </a:gridCol>
                <a:gridCol w="763232">
                  <a:extLst>
                    <a:ext uri="{9D8B030D-6E8A-4147-A177-3AD203B41FA5}">
                      <a16:colId xmlns:a16="http://schemas.microsoft.com/office/drawing/2014/main" val="1454773257"/>
                    </a:ext>
                  </a:extLst>
                </a:gridCol>
                <a:gridCol w="657990">
                  <a:extLst>
                    <a:ext uri="{9D8B030D-6E8A-4147-A177-3AD203B41FA5}">
                      <a16:colId xmlns:a16="http://schemas.microsoft.com/office/drawing/2014/main" val="4270222609"/>
                    </a:ext>
                  </a:extLst>
                </a:gridCol>
                <a:gridCol w="613924">
                  <a:extLst>
                    <a:ext uri="{9D8B030D-6E8A-4147-A177-3AD203B41FA5}">
                      <a16:colId xmlns:a16="http://schemas.microsoft.com/office/drawing/2014/main" val="393286431"/>
                    </a:ext>
                  </a:extLst>
                </a:gridCol>
              </a:tblGrid>
              <a:tr h="707710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600" dirty="0">
                          <a:effectLst/>
                        </a:rPr>
                        <a:t>Nº de Acidentes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600" dirty="0">
                          <a:effectLst/>
                        </a:rPr>
                        <a:t>2022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600" dirty="0">
                          <a:effectLst/>
                        </a:rPr>
                        <a:t>2023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600" dirty="0" err="1">
                          <a:effectLst/>
                        </a:rPr>
                        <a:t>difª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9557047"/>
                  </a:ext>
                </a:extLst>
              </a:tr>
              <a:tr h="889693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600" dirty="0">
                          <a:solidFill>
                            <a:srgbClr val="FFC000"/>
                          </a:solidFill>
                          <a:effectLst/>
                        </a:rPr>
                        <a:t>Acidentes</a:t>
                      </a:r>
                      <a:r>
                        <a:rPr lang="pt-PT" sz="1600" dirty="0">
                          <a:effectLst/>
                        </a:rPr>
                        <a:t> de viação com intervenção policial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600" kern="1200" dirty="0">
                          <a:effectLst/>
                        </a:rPr>
                        <a:t>2058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600" kern="1200" dirty="0">
                          <a:effectLst/>
                        </a:rPr>
                        <a:t>2401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+343</a:t>
                      </a:r>
                      <a:endParaRPr lang="en-GB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85037102"/>
                  </a:ext>
                </a:extLst>
              </a:tr>
              <a:tr h="505508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600" dirty="0">
                          <a:effectLst/>
                        </a:rPr>
                        <a:t>Acidentes com vítimas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600" dirty="0">
                          <a:effectLst/>
                        </a:rPr>
                        <a:t>592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600" kern="1200" dirty="0">
                          <a:effectLst/>
                        </a:rPr>
                        <a:t>635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600" dirty="0">
                          <a:effectLst/>
                        </a:rPr>
                        <a:t>+43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2406183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A073C5F-A4D3-76CF-D316-5250C6E12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18499"/>
              </p:ext>
            </p:extLst>
          </p:nvPr>
        </p:nvGraphicFramePr>
        <p:xfrm>
          <a:off x="2830741" y="2971800"/>
          <a:ext cx="6151895" cy="318695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13844">
                  <a:extLst>
                    <a:ext uri="{9D8B030D-6E8A-4147-A177-3AD203B41FA5}">
                      <a16:colId xmlns:a16="http://schemas.microsoft.com/office/drawing/2014/main" val="1258639972"/>
                    </a:ext>
                  </a:extLst>
                </a:gridCol>
                <a:gridCol w="754834">
                  <a:extLst>
                    <a:ext uri="{9D8B030D-6E8A-4147-A177-3AD203B41FA5}">
                      <a16:colId xmlns:a16="http://schemas.microsoft.com/office/drawing/2014/main" val="3260015087"/>
                    </a:ext>
                  </a:extLst>
                </a:gridCol>
                <a:gridCol w="754834">
                  <a:extLst>
                    <a:ext uri="{9D8B030D-6E8A-4147-A177-3AD203B41FA5}">
                      <a16:colId xmlns:a16="http://schemas.microsoft.com/office/drawing/2014/main" val="3882928389"/>
                    </a:ext>
                  </a:extLst>
                </a:gridCol>
                <a:gridCol w="528383">
                  <a:extLst>
                    <a:ext uri="{9D8B030D-6E8A-4147-A177-3AD203B41FA5}">
                      <a16:colId xmlns:a16="http://schemas.microsoft.com/office/drawing/2014/main" val="3670570746"/>
                    </a:ext>
                  </a:extLst>
                </a:gridCol>
              </a:tblGrid>
              <a:tr h="650094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>
                          <a:effectLst/>
                        </a:rPr>
                        <a:t>Nº de Vítimas de acidentes de viação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>
                          <a:effectLst/>
                        </a:rPr>
                        <a:t>2022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>
                          <a:effectLst/>
                        </a:rPr>
                        <a:t>2023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 err="1">
                          <a:effectLst/>
                        </a:rPr>
                        <a:t>difª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3545756"/>
                  </a:ext>
                </a:extLst>
              </a:tr>
              <a:tr h="522296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>
                          <a:solidFill>
                            <a:srgbClr val="FFC000"/>
                          </a:solidFill>
                          <a:effectLst/>
                        </a:rPr>
                        <a:t>Feridos Ligeiros</a:t>
                      </a:r>
                      <a:endParaRPr lang="en-GB" sz="18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678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714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+36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07471972"/>
                  </a:ext>
                </a:extLst>
              </a:tr>
              <a:tr h="497423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>
                          <a:solidFill>
                            <a:srgbClr val="FFC000"/>
                          </a:solidFill>
                          <a:effectLst/>
                        </a:rPr>
                        <a:t>Feridos Graves</a:t>
                      </a:r>
                      <a:endParaRPr lang="en-GB" sz="18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51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70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+19</a:t>
                      </a:r>
                      <a:endParaRPr lang="en-GB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7798915"/>
                  </a:ext>
                </a:extLst>
              </a:tr>
              <a:tr h="497423">
                <a:tc>
                  <a:txBody>
                    <a:bodyPr/>
                    <a:lstStyle/>
                    <a:p>
                      <a:pPr algn="r" fontAlgn="auto"/>
                      <a:r>
                        <a:rPr lang="pt-PT" sz="1800">
                          <a:effectLst/>
                        </a:rPr>
                        <a:t>Sub-total de Feridos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729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784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+55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0637579"/>
                  </a:ext>
                </a:extLst>
              </a:tr>
              <a:tr h="497423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1800" dirty="0">
                          <a:solidFill>
                            <a:srgbClr val="FFC000"/>
                          </a:solidFill>
                          <a:effectLst/>
                        </a:rPr>
                        <a:t>Vítimas Mortais</a:t>
                      </a:r>
                      <a:endParaRPr lang="en-GB" sz="18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10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</a:rPr>
                        <a:t>+1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8972440"/>
                  </a:ext>
                </a:extLst>
              </a:tr>
              <a:tr h="522296">
                <a:tc>
                  <a:txBody>
                    <a:bodyPr/>
                    <a:lstStyle/>
                    <a:p>
                      <a:pPr indent="153035" fontAlgn="auto"/>
                      <a:r>
                        <a:rPr lang="pt-PT" sz="1800" dirty="0">
                          <a:effectLst/>
                        </a:rPr>
                        <a:t>Total de Vítimas de acidentes de viação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738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794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GB" sz="1800" dirty="0">
                          <a:effectLst/>
                        </a:rPr>
                        <a:t>+56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76327330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9251576" y="1788455"/>
            <a:ext cx="27163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b="1" dirty="0"/>
              <a:t>Independentemente do indicador de sinistralidade considerado, verificou-se um agravamento na mudança de 2022 para 2023 (à semelhança do que ocorreu em Portugal Continental)</a:t>
            </a:r>
          </a:p>
        </p:txBody>
      </p:sp>
    </p:spTree>
    <p:extLst>
      <p:ext uri="{BB962C8B-B14F-4D97-AF65-F5344CB8AC3E}">
        <p14:creationId xmlns:p14="http://schemas.microsoft.com/office/powerpoint/2010/main" val="236366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4129" y="3025584"/>
            <a:ext cx="11954436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3200" b="1" cap="all" dirty="0">
                <a:solidFill>
                  <a:srgbClr val="0070C0"/>
                </a:solidFill>
              </a:rPr>
              <a:t>Acidentes Rodoviários 2023 – Tipo de Acidente</a:t>
            </a:r>
          </a:p>
        </p:txBody>
      </p:sp>
    </p:spTree>
    <p:extLst>
      <p:ext uri="{BB962C8B-B14F-4D97-AF65-F5344CB8AC3E}">
        <p14:creationId xmlns:p14="http://schemas.microsoft.com/office/powerpoint/2010/main" val="249839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B0A2264C-AFD5-B4BB-9FE7-2522665B6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951977"/>
              </p:ext>
            </p:extLst>
          </p:nvPr>
        </p:nvGraphicFramePr>
        <p:xfrm>
          <a:off x="2045622" y="1125680"/>
          <a:ext cx="7891754" cy="467277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1382">
                  <a:extLst>
                    <a:ext uri="{9D8B030D-6E8A-4147-A177-3AD203B41FA5}">
                      <a16:colId xmlns:a16="http://schemas.microsoft.com/office/drawing/2014/main" val="4285683867"/>
                    </a:ext>
                  </a:extLst>
                </a:gridCol>
                <a:gridCol w="1870616">
                  <a:extLst>
                    <a:ext uri="{9D8B030D-6E8A-4147-A177-3AD203B41FA5}">
                      <a16:colId xmlns:a16="http://schemas.microsoft.com/office/drawing/2014/main" val="2577686351"/>
                    </a:ext>
                  </a:extLst>
                </a:gridCol>
                <a:gridCol w="2381766">
                  <a:extLst>
                    <a:ext uri="{9D8B030D-6E8A-4147-A177-3AD203B41FA5}">
                      <a16:colId xmlns:a16="http://schemas.microsoft.com/office/drawing/2014/main" val="806750520"/>
                    </a:ext>
                  </a:extLst>
                </a:gridCol>
                <a:gridCol w="1427990">
                  <a:extLst>
                    <a:ext uri="{9D8B030D-6E8A-4147-A177-3AD203B41FA5}">
                      <a16:colId xmlns:a16="http://schemas.microsoft.com/office/drawing/2014/main" val="621447491"/>
                    </a:ext>
                  </a:extLst>
                </a:gridCol>
              </a:tblGrid>
              <a:tr h="1427792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 cap="all" baseline="0" dirty="0">
                          <a:solidFill>
                            <a:schemeClr val="tx1"/>
                          </a:solidFill>
                          <a:effectLst/>
                        </a:rPr>
                        <a:t>Tipo de acidentes</a:t>
                      </a:r>
                      <a:endParaRPr lang="en-GB" sz="2400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>
                          <a:effectLst/>
                        </a:rPr>
                        <a:t>Acidente com vítimas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>
                          <a:effectLst/>
                        </a:rPr>
                        <a:t>Acidente só com danos materiais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>
                          <a:effectLst/>
                        </a:rPr>
                        <a:t>Total </a:t>
                      </a:r>
                      <a:endParaRPr lang="en-GB" sz="2400">
                        <a:effectLst/>
                      </a:endParaRPr>
                    </a:p>
                    <a:p>
                      <a:pPr algn="ctr" fontAlgn="auto"/>
                      <a:r>
                        <a:rPr lang="pt-PT" sz="2400">
                          <a:effectLst/>
                        </a:rPr>
                        <a:t>Geral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2660195"/>
                  </a:ext>
                </a:extLst>
              </a:tr>
              <a:tr h="811246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 dirty="0">
                          <a:effectLst/>
                        </a:rPr>
                        <a:t>Atropelamento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87</a:t>
                      </a:r>
                      <a:endParaRPr lang="pt-PT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28</a:t>
                      </a:r>
                      <a:endParaRPr lang="pt-PT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115</a:t>
                      </a:r>
                      <a:endParaRPr lang="pt-PT" sz="24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4638015"/>
                  </a:ext>
                </a:extLst>
              </a:tr>
              <a:tr h="811246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>
                          <a:effectLst/>
                        </a:rPr>
                        <a:t>Colisão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307</a:t>
                      </a:r>
                      <a:endParaRPr lang="pt-PT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1497</a:t>
                      </a:r>
                      <a:endParaRPr lang="pt-PT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 kern="1200">
                          <a:effectLst/>
                        </a:rPr>
                        <a:t>1804</a:t>
                      </a:r>
                      <a:endParaRPr lang="pt-PT" sz="24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598584"/>
                  </a:ext>
                </a:extLst>
              </a:tr>
              <a:tr h="811246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>
                          <a:effectLst/>
                        </a:rPr>
                        <a:t>Despiste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241</a:t>
                      </a:r>
                      <a:endParaRPr lang="pt-PT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241</a:t>
                      </a:r>
                      <a:endParaRPr lang="pt-PT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 kern="1200">
                          <a:effectLst/>
                        </a:rPr>
                        <a:t>482</a:t>
                      </a:r>
                      <a:endParaRPr lang="pt-PT" sz="24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660649"/>
                  </a:ext>
                </a:extLst>
              </a:tr>
              <a:tr h="811246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400">
                          <a:effectLst/>
                        </a:rPr>
                        <a:t>Total Geral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635</a:t>
                      </a:r>
                      <a:endParaRPr lang="pt-PT" sz="2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>
                          <a:effectLst/>
                        </a:rPr>
                        <a:t>1766</a:t>
                      </a:r>
                      <a:endParaRPr lang="pt-PT" sz="2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400" u="none" strike="noStrike" kern="1200" dirty="0">
                          <a:effectLst/>
                        </a:rPr>
                        <a:t>2401</a:t>
                      </a:r>
                      <a:endParaRPr lang="pt-PT" sz="2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9975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67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4129" y="3025584"/>
            <a:ext cx="11954436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3200" b="1" cap="all" dirty="0">
                <a:solidFill>
                  <a:srgbClr val="0070C0"/>
                </a:solidFill>
              </a:rPr>
              <a:t>Acidentes Rodoviários 2023 – Tipo de veículo</a:t>
            </a:r>
          </a:p>
        </p:txBody>
      </p:sp>
    </p:spTree>
    <p:extLst>
      <p:ext uri="{BB962C8B-B14F-4D97-AF65-F5344CB8AC3E}">
        <p14:creationId xmlns:p14="http://schemas.microsoft.com/office/powerpoint/2010/main" val="110308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2BCC23A-09F7-9FF0-E77F-E1CD8535A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53828"/>
              </p:ext>
            </p:extLst>
          </p:nvPr>
        </p:nvGraphicFramePr>
        <p:xfrm>
          <a:off x="2177517" y="676877"/>
          <a:ext cx="7571601" cy="554348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068651">
                  <a:extLst>
                    <a:ext uri="{9D8B030D-6E8A-4147-A177-3AD203B41FA5}">
                      <a16:colId xmlns:a16="http://schemas.microsoft.com/office/drawing/2014/main" val="3472454891"/>
                    </a:ext>
                  </a:extLst>
                </a:gridCol>
                <a:gridCol w="1187435">
                  <a:extLst>
                    <a:ext uri="{9D8B030D-6E8A-4147-A177-3AD203B41FA5}">
                      <a16:colId xmlns:a16="http://schemas.microsoft.com/office/drawing/2014/main" val="2908402878"/>
                    </a:ext>
                  </a:extLst>
                </a:gridCol>
                <a:gridCol w="1267486">
                  <a:extLst>
                    <a:ext uri="{9D8B030D-6E8A-4147-A177-3AD203B41FA5}">
                      <a16:colId xmlns:a16="http://schemas.microsoft.com/office/drawing/2014/main" val="3872191703"/>
                    </a:ext>
                  </a:extLst>
                </a:gridCol>
                <a:gridCol w="1038481">
                  <a:extLst>
                    <a:ext uri="{9D8B030D-6E8A-4147-A177-3AD203B41FA5}">
                      <a16:colId xmlns:a16="http://schemas.microsoft.com/office/drawing/2014/main" val="815508618"/>
                    </a:ext>
                  </a:extLst>
                </a:gridCol>
                <a:gridCol w="1009548">
                  <a:extLst>
                    <a:ext uri="{9D8B030D-6E8A-4147-A177-3AD203B41FA5}">
                      <a16:colId xmlns:a16="http://schemas.microsoft.com/office/drawing/2014/main" val="88127975"/>
                    </a:ext>
                  </a:extLst>
                </a:gridCol>
              </a:tblGrid>
              <a:tr h="829638"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000" cap="all" baseline="0" dirty="0">
                          <a:solidFill>
                            <a:schemeClr val="tx1"/>
                          </a:solidFill>
                          <a:effectLst/>
                        </a:rPr>
                        <a:t>Tipo de veículos</a:t>
                      </a:r>
                    </a:p>
                    <a:p>
                      <a:pPr algn="ctr" fontAlgn="auto"/>
                      <a:r>
                        <a:rPr lang="pt-PT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>
                          <a:effectLst/>
                        </a:rPr>
                        <a:t>Feridos Ligeiros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000">
                          <a:effectLst/>
                        </a:rPr>
                        <a:t>Feridos graves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>
                          <a:effectLst/>
                        </a:rPr>
                        <a:t>Vítimas Mortais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pt-PT" sz="2000">
                          <a:effectLst/>
                        </a:rPr>
                        <a:t>Total </a:t>
                      </a:r>
                      <a:endParaRPr lang="en-GB" sz="2000">
                        <a:effectLst/>
                      </a:endParaRPr>
                    </a:p>
                    <a:p>
                      <a:pPr algn="ctr" fontAlgn="auto"/>
                      <a:r>
                        <a:rPr lang="pt-PT" sz="2000">
                          <a:effectLst/>
                        </a:rPr>
                        <a:t>Vítimas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44460488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Automóveis Ligeiros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477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36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5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kern="1200">
                          <a:effectLst/>
                        </a:rPr>
                        <a:t>518</a:t>
                      </a:r>
                      <a:endParaRPr lang="pt-PT" sz="20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1213634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Automóveis Pesados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16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4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2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kern="1200">
                          <a:effectLst/>
                        </a:rPr>
                        <a:t>22</a:t>
                      </a:r>
                      <a:endParaRPr lang="pt-PT" sz="20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7910905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Ciclomotores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20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4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pt-PT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4306585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Motociclos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179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22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2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203</a:t>
                      </a:r>
                      <a:endParaRPr lang="pt-PT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6418764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Não Classificados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1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kern="1200">
                          <a:effectLst/>
                        </a:rPr>
                        <a:t>1</a:t>
                      </a:r>
                      <a:endParaRPr lang="pt-PT" sz="20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3352580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Quadriciclos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5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kern="1200">
                          <a:effectLst/>
                        </a:rPr>
                        <a:t>5</a:t>
                      </a:r>
                      <a:endParaRPr lang="pt-PT" sz="20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5950366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Trotineta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5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pt-PT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1595096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>
                          <a:effectLst/>
                        </a:rPr>
                        <a:t>Veículos Agrícolas</a:t>
                      </a:r>
                      <a:endParaRPr lang="pt-PT" sz="20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1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kern="1200">
                          <a:effectLst/>
                        </a:rPr>
                        <a:t>1</a:t>
                      </a:r>
                      <a:endParaRPr lang="pt-PT" sz="2000" b="1" i="0" u="none" strike="noStrike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68128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 dirty="0">
                          <a:effectLst/>
                        </a:rPr>
                        <a:t>Velocípedes</a:t>
                      </a:r>
                      <a:endParaRPr lang="pt-PT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11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4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0</a:t>
                      </a:r>
                      <a:endParaRPr lang="pt-PT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pt-PT" sz="20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349401"/>
                  </a:ext>
                </a:extLst>
              </a:tr>
              <a:tr h="47138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kern="1200" dirty="0">
                          <a:effectLst/>
                        </a:rPr>
                        <a:t>Total Geral</a:t>
                      </a:r>
                      <a:endParaRPr lang="pt-PT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714</a:t>
                      </a:r>
                      <a:endParaRPr lang="pt-PT" sz="2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>
                          <a:effectLst/>
                        </a:rPr>
                        <a:t>70</a:t>
                      </a:r>
                      <a:endParaRPr lang="pt-PT" sz="2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dirty="0">
                          <a:effectLst/>
                        </a:rPr>
                        <a:t>10</a:t>
                      </a:r>
                      <a:endParaRPr lang="pt-PT" sz="2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u="none" strike="noStrike" kern="1200" dirty="0">
                          <a:effectLst/>
                        </a:rPr>
                        <a:t>794</a:t>
                      </a:r>
                      <a:endParaRPr lang="pt-PT" sz="20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858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99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3447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Breve Olhar Sobre a Sinistralidade Rodoviária na RAM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t-PT" sz="2000" u="sng" dirty="0">
                <a:latin typeface="Arial" panose="020B0604020202020204" pitchFamily="34" charset="0"/>
                <a:cs typeface="Arial" panose="020B0604020202020204" pitchFamily="34" charset="0"/>
              </a:rPr>
              <a:t>A PREVENIR DESDE 2007/2008</a:t>
            </a:r>
          </a:p>
        </p:txBody>
      </p:sp>
      <p:pic>
        <p:nvPicPr>
          <p:cNvPr id="3" name="Marcador de Posição de Conteúdo 7" descr="Uma imagem com texto&#10;&#10;Descrição gerada automaticamente">
            <a:extLst>
              <a:ext uri="{FF2B5EF4-FFF2-40B4-BE49-F238E27FC236}">
                <a16:creationId xmlns:a16="http://schemas.microsoft.com/office/drawing/2014/main" id="{2103FA7F-2117-41D3-831D-ADD701BDE6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376" y="6389556"/>
            <a:ext cx="2214283" cy="428103"/>
          </a:xfrm>
          <a:prstGeom prst="rect">
            <a:avLst/>
          </a:prstGeom>
        </p:spPr>
      </p:pic>
      <p:pic>
        <p:nvPicPr>
          <p:cNvPr id="4" name="Imagem 3" descr="luzinha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9125" y="0"/>
            <a:ext cx="378613" cy="45906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4129" y="3025584"/>
            <a:ext cx="11954436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3200" b="1" cap="all" dirty="0">
                <a:solidFill>
                  <a:srgbClr val="0070C0"/>
                </a:solidFill>
              </a:rPr>
              <a:t>Acidentes Rodoviários 2023 – (IN)CONCLUSÕES</a:t>
            </a:r>
          </a:p>
        </p:txBody>
      </p:sp>
    </p:spTree>
    <p:extLst>
      <p:ext uri="{BB962C8B-B14F-4D97-AF65-F5344CB8AC3E}">
        <p14:creationId xmlns:p14="http://schemas.microsoft.com/office/powerpoint/2010/main" val="1670969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2564</Words>
  <Application>Microsoft Office PowerPoint</Application>
  <PresentationFormat>Ecrã Panorâmico</PresentationFormat>
  <Paragraphs>422</Paragraphs>
  <Slides>30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Impact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ASUS</dc:creator>
  <cp:lastModifiedBy>Joao Pedro</cp:lastModifiedBy>
  <cp:revision>38</cp:revision>
  <dcterms:created xsi:type="dcterms:W3CDTF">2023-10-10T09:27:17Z</dcterms:created>
  <dcterms:modified xsi:type="dcterms:W3CDTF">2023-10-23T09:38:51Z</dcterms:modified>
</cp:coreProperties>
</file>