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2" r:id="rId2"/>
    <p:sldId id="273" r:id="rId3"/>
    <p:sldId id="274" r:id="rId4"/>
    <p:sldId id="275" r:id="rId5"/>
    <p:sldId id="276" r:id="rId6"/>
    <p:sldId id="280" r:id="rId7"/>
    <p:sldId id="286" r:id="rId8"/>
    <p:sldId id="285" r:id="rId9"/>
    <p:sldId id="281" r:id="rId10"/>
    <p:sldId id="282" r:id="rId11"/>
    <p:sldId id="283" r:id="rId12"/>
    <p:sldId id="284" r:id="rId13"/>
    <p:sldId id="279" r:id="rId14"/>
    <p:sldId id="277" r:id="rId15"/>
    <p:sldId id="288" r:id="rId16"/>
    <p:sldId id="289" r:id="rId17"/>
    <p:sldId id="287" r:id="rId18"/>
  </p:sldIdLst>
  <p:sldSz cx="12192000" cy="6858000"/>
  <p:notesSz cx="6858000" cy="9144000"/>
  <p:custDataLst>
    <p:tags r:id="rId21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F37"/>
    <a:srgbClr val="9BB0A3"/>
    <a:srgbClr val="22343C"/>
    <a:srgbClr val="446777"/>
    <a:srgbClr val="37463B"/>
    <a:srgbClr val="ADC5D0"/>
    <a:srgbClr val="38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6" autoAdjust="0"/>
  </p:normalViewPr>
  <p:slideViewPr>
    <p:cSldViewPr snapToGrid="0">
      <p:cViewPr>
        <p:scale>
          <a:sx n="60" d="100"/>
          <a:sy n="60" d="100"/>
        </p:scale>
        <p:origin x="10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7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846962-7241-4514-A955-13996983C3B4}" type="datetime1">
              <a:rPr lang="pt-PT" smtClean="0"/>
              <a:t>13/10/2025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B800D5-F0A2-4A01-9A9B-8BD255874D3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51518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18E00D5-BEE0-4AED-86EF-23CE75FE3366}" type="datetime1">
              <a:rPr lang="pt-PT" noProof="0" smtClean="0"/>
              <a:t>13/10/2025</a:t>
            </a:fld>
            <a:endParaRPr lang="pt-PT" noProof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FB0464-F52C-4F62-B2A8-C42021021BFD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247425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de R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Imagem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14" name="Marcador de Posição do Tex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 rtlCol="0"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PT" noProof="0"/>
              <a:t>Data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pt-PT" noProof="0"/>
              <a:t>TÍTULO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bra de Secçã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ção da Imagem 1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16" name="Marcador de Posição do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PT" noProof="0"/>
              <a:t>subtítulo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pt-PT" noProof="0"/>
              <a:t>título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F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que contém um tape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1432" r="2143" b="11272"/>
          <a:stretch>
            <a:fillRect/>
          </a:stretch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Marcador de Posição da Imagem 20"/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 rtlCol="0"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5" name="Gráfico 3"/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8" name="Retângulo 7"/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1" name="Retângulo 10"/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4" name="Marcador de Posição da Imagem 4"/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 rtl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pt-PT" noProof="0"/>
              <a:t>Clique para editar o estilo do título do Modelo Global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a Imagem 25" descr="Grande plano de um coral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8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42935" b="8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5" name="Retângulo 24"/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6" name="Gráfico 3"/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0" name="Marcador de Posição da Imagem 4"/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 rtl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pt-PT" noProof="0"/>
              <a:t>Clique para editar o estilo do título do Modelo Global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grafia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a Imagem 25" descr="Grande plano de um coral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30332" b="13926"/>
          <a:stretch>
            <a:fillRect/>
          </a:stretch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áfico 11"/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3" name="Imagem 6"/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23" name="Retângulo 22"/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8" name="Retângulo 27"/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30" name="Retângulo 29"/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35" name="Retângulo 34"/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36" name="Retângulo 35"/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39" name="Retângulo 38"/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9" name="Marcador de Posição da Imagem 18"/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20" name="Marcador de Posição da Imagem 18"/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21" name="Marcador de Posição da Imagem 18"/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 rtl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pt-PT" noProof="0"/>
              <a:t>Clique para editar o estilo do título do Modelo Global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graf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pic>
        <p:nvPicPr>
          <p:cNvPr id="7" name="Imagem 6" descr="Uma imagem que contém um tape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541" r="2143" b="34177"/>
          <a:stretch>
            <a:fillRect/>
          </a:stretch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tângulo 39"/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43" name="Retângulo 42"/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48" name="Retângulo 47"/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52" name="Retângulo 51"/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54" name="Retângulo 53"/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56" name="Retângulo 55"/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59" name="Retângulo 58"/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62" name="Retângulo 61"/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3" name="Retângulo 2"/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9" name="Marcador de Posição do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PT" noProof="0"/>
              <a:t>subtítulo</a:t>
            </a:r>
          </a:p>
        </p:txBody>
      </p:sp>
      <p:sp>
        <p:nvSpPr>
          <p:cNvPr id="4" name="Gráfico 21"/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25" name="Marcador de Posição da Imagem 34"/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27" name="Marcador de Posição da Imagem 34"/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0" name="Marcador de Posição da Imagem 34"/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1" name="Marcador de Posição da Imagem 34"/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3" name="Marcador de Posição do Texto 7"/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 rtlCol="0"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PT" noProof="0"/>
              <a:t>Adicione texto aqui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pt-PT" noProof="0"/>
              <a:t>título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lagem de Fotografias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1339241" cy="40703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8" name="Retângulo 7"/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1" name="Retângulo 10"/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4" name="Retângulo 13"/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7" name="Retângulo 16"/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0" name="Retângulo 19"/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3" name="Retângulo 22"/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6" name="Retângulo 25"/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8" name="Marcador de Posição da Imagem 12"/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29" name="Marcador de Posição da Imagem 18"/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0" name="Marcador de Posição da Imagem 18"/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1" name="Marcador de Posição da Imagem 18"/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2" name="Marcador de Posição da Imagem 18"/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3" name="Marcador de Posição da Imagem 12"/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4" name="Marcador de Posição da Imagem 12"/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  <p:sp>
        <p:nvSpPr>
          <p:cNvPr id="35" name="Marcador de Posição da Imagem 12"/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PT" noProof="0"/>
              <a:t>imagem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Vaz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a Imagem 25" descr="Grande plano de um coral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42935" b="8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3" name="Marcador de Posição do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 rtl="0"/>
            <a:r>
              <a:rPr lang="pt-PT" noProof="0"/>
              <a:t>subtítulo</a:t>
            </a:r>
          </a:p>
        </p:txBody>
      </p:sp>
      <p:sp>
        <p:nvSpPr>
          <p:cNvPr id="2" name="Gráfico 9"/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pt-PT" noProof="0"/>
              <a:t>título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fld id="{EB71941E-999A-46A6-8647-0420067BF7EA}" type="slidenum">
              <a:rPr lang="pt-PT" noProof="0" smtClean="0"/>
              <a:t>‹nº›</a:t>
            </a:fld>
            <a:endParaRPr lang="pt-P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bertura_rev_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86327" y="2771781"/>
            <a:ext cx="215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300" b="1" dirty="0">
                <a:solidFill>
                  <a:srgbClr val="002060"/>
                </a:solidFill>
              </a:rPr>
              <a:t>APRESENTAÇÃO</a:t>
            </a:r>
          </a:p>
          <a:p>
            <a:pPr algn="ctr"/>
            <a:r>
              <a:rPr lang="pt-PT" sz="2300" b="1" dirty="0">
                <a:solidFill>
                  <a:srgbClr val="002060"/>
                </a:solidFill>
              </a:rPr>
              <a:t>DO</a:t>
            </a:r>
          </a:p>
          <a:p>
            <a:pPr algn="ctr"/>
            <a:r>
              <a:rPr lang="pt-PT" sz="2300" b="1" dirty="0">
                <a:solidFill>
                  <a:srgbClr val="002060"/>
                </a:solidFill>
              </a:rPr>
              <a:t>PLANO</a:t>
            </a:r>
          </a:p>
          <a:p>
            <a:pPr algn="ctr"/>
            <a:r>
              <a:rPr lang="pt-PT" sz="2300" b="1" dirty="0">
                <a:solidFill>
                  <a:srgbClr val="002060"/>
                </a:solidFill>
              </a:rPr>
              <a:t>DE</a:t>
            </a:r>
          </a:p>
          <a:p>
            <a:pPr algn="ctr"/>
            <a:r>
              <a:rPr lang="pt-PT" sz="2300" b="1" dirty="0">
                <a:solidFill>
                  <a:srgbClr val="002060"/>
                </a:solidFill>
              </a:rPr>
              <a:t>AÇÃO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638810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 - Escolinha de Trânsito (ET)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859790" y="1423670"/>
            <a:ext cx="10202545" cy="645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 dirty="0">
                <a:latin typeface="Arial" panose="020B0604020202020204" pitchFamily="34" charset="0"/>
                <a:cs typeface="Arial" panose="020B0604020202020204" pitchFamily="34" charset="0"/>
              </a:rPr>
              <a:t>Conhecimento e adoção de comportamentos adequados na circulação e atravessamento na qualidade de peões. Pode ser coincidente com a TEER. 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315845" y="4923155"/>
            <a:ext cx="8016875" cy="3987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Impreterivelmente até ao dia </a:t>
            </a:r>
            <a:r>
              <a:rPr lang="pt-P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8 de maio</a:t>
            </a:r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 de 2026. 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5312410" y="3494405"/>
            <a:ext cx="1567815" cy="937895"/>
          </a:xfrm>
          <a:prstGeom prst="flowChartProcess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pt-PT" altLang="en-US" sz="2000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EPE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5619750" y="2376805"/>
            <a:ext cx="904875" cy="1222375"/>
          </a:xfrm>
          <a:prstGeom prst="downArrow">
            <a:avLst/>
          </a:prstGeom>
          <a:gradFill flip="none"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 bldLvl="0" animBg="1"/>
      <p:bldP spid="12" grpId="0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75882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 - Hora do Conto com o Luzinhas (HCL)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996950" y="1637030"/>
            <a:ext cx="10202545" cy="64516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Promover a sensibilização e a consciencialização de forma lúdica através da leitura, procedidos de exploração de um conto de Educação para a Segurança Rodoviária.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315845" y="5181600"/>
            <a:ext cx="801687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Momentos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ezembro, fevereiro e abril 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5312410" y="3881120"/>
            <a:ext cx="1567815" cy="937895"/>
          </a:xfrm>
          <a:prstGeom prst="flowChartProcess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pt-PT" altLang="en-US" sz="2000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EPE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5619750" y="2763520"/>
            <a:ext cx="904875" cy="1222375"/>
          </a:xfrm>
          <a:prstGeom prst="downArrow">
            <a:avLst/>
          </a:prstGeom>
          <a:gradFill flip="none"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 bldLvl="0" animBg="1"/>
      <p:bldP spid="12" grpId="0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532130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 - Passatempos Seguros (PS)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896620" y="1397000"/>
            <a:ext cx="10202545" cy="922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Consistirá na utilização de fichas com atividades simples e variadas, adequadas às crianças e alunos, com incidência em imagens e textos muito sucintos e para ocupação do seu tempo de lazer, em particular.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1922780" y="5120640"/>
            <a:ext cx="801687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omentos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ovembro, janeiro e março. 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266429" y="2955595"/>
            <a:ext cx="1567838" cy="1579655"/>
          </a:xfrm>
          <a:prstGeom prst="ellipse">
            <a:avLst/>
          </a:prstGeom>
          <a:gradFill>
            <a:gsLst>
              <a:gs pos="0">
                <a:srgbClr val="FBE55E"/>
              </a:gs>
              <a:gs pos="100000">
                <a:srgbClr val="EA3F32"/>
              </a:gs>
            </a:gsLst>
            <a:lin ang="882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pt-PT" altLang="en-US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EPE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6868784" y="2900350"/>
            <a:ext cx="1567838" cy="1579655"/>
          </a:xfrm>
          <a:prstGeom prst="ellipse">
            <a:avLst/>
          </a:prstGeom>
          <a:gradFill>
            <a:gsLst>
              <a:gs pos="0">
                <a:srgbClr val="FBE55E"/>
              </a:gs>
              <a:gs pos="100000">
                <a:srgbClr val="EA3F32"/>
              </a:gs>
            </a:gsLst>
            <a:lin ang="882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pt-PT" altLang="en-US" sz="2000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1º CEB</a:t>
            </a:r>
          </a:p>
        </p:txBody>
      </p:sp>
      <p:sp>
        <p:nvSpPr>
          <p:cNvPr id="11" name="Seta para a Esquerda-Direita 10"/>
          <p:cNvSpPr/>
          <p:nvPr/>
        </p:nvSpPr>
        <p:spPr>
          <a:xfrm>
            <a:off x="5008245" y="3311525"/>
            <a:ext cx="1651000" cy="570865"/>
          </a:xfrm>
          <a:prstGeom prst="leftRightArrow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 bldLvl="0" animBg="1"/>
      <p:bldP spid="9" grpId="0" bldLvl="0" animBg="1"/>
      <p:bldP spid="12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 de Texto 5"/>
          <p:cNvSpPr txBox="1"/>
          <p:nvPr/>
        </p:nvSpPr>
        <p:spPr>
          <a:xfrm>
            <a:off x="2292350" y="41211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 - Prova de Orientação Rodoviária (POR)</a:t>
            </a:r>
          </a:p>
        </p:txBody>
      </p:sp>
      <p:sp>
        <p:nvSpPr>
          <p:cNvPr id="7" name="Caixa de Texto 6"/>
          <p:cNvSpPr txBox="1"/>
          <p:nvPr/>
        </p:nvSpPr>
        <p:spPr>
          <a:xfrm>
            <a:off x="739140" y="1293495"/>
            <a:ext cx="10202545" cy="11988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Efetuar um percurso, em corrida e/ou a passo, assinalado num mapa. Nesse percurso, cada equipa/aluno terá de passar obrigatoriamente por determinados pontos assinalados (postos de controlo), onde existirão perguntas sobre regras e sinalização de trânsito, cujas respostas serão assinaladas em cartões de registo próprio.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4975214" y="3052115"/>
            <a:ext cx="1567838" cy="157965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pt-PT" altLang="en-US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b="1" dirty="0">
                <a:solidFill>
                  <a:schemeClr val="bg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2 Fases</a:t>
            </a:r>
          </a:p>
        </p:txBody>
      </p:sp>
      <p:sp>
        <p:nvSpPr>
          <p:cNvPr id="25" name="Rectângulo 16"/>
          <p:cNvSpPr/>
          <p:nvPr/>
        </p:nvSpPr>
        <p:spPr>
          <a:xfrm>
            <a:off x="9480550" y="5627370"/>
            <a:ext cx="2318385" cy="8515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Envio de dados biográficos (online) - até </a:t>
            </a:r>
            <a:r>
              <a:rPr lang="pt-PT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março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01600" y="3089275"/>
            <a:ext cx="2270125" cy="1396365"/>
          </a:xfrm>
          <a:prstGeom prst="rect">
            <a:avLst/>
          </a:prstGeom>
          <a:gradFill>
            <a:gsLst>
              <a:gs pos="96000">
                <a:srgbClr val="FDBE29"/>
              </a:gs>
              <a:gs pos="0">
                <a:srgbClr val="FFDC9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sz="2000" b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1º CEB</a:t>
            </a:r>
          </a:p>
          <a:p>
            <a:pPr algn="ctr"/>
            <a:endParaRPr lang="pt-PT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Equipas duplas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2530475" y="3089275"/>
            <a:ext cx="2270125" cy="1396365"/>
          </a:xfrm>
          <a:prstGeom prst="rect">
            <a:avLst/>
          </a:prstGeom>
          <a:gradFill>
            <a:gsLst>
              <a:gs pos="0">
                <a:srgbClr val="89E1EE"/>
              </a:gs>
              <a:gs pos="100000">
                <a:srgbClr val="FFC3D4"/>
              </a:gs>
            </a:gsLst>
            <a:lin ang="2700000" scaled="1"/>
          </a:gra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sz="2000" b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2º e 3º CEB</a:t>
            </a:r>
          </a:p>
          <a:p>
            <a:pPr algn="ctr"/>
            <a:endParaRPr lang="pt-PT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Individualmente</a:t>
            </a:r>
          </a:p>
        </p:txBody>
      </p:sp>
      <p:sp>
        <p:nvSpPr>
          <p:cNvPr id="29" name="Pentágono 28"/>
          <p:cNvSpPr/>
          <p:nvPr/>
        </p:nvSpPr>
        <p:spPr>
          <a:xfrm>
            <a:off x="6682740" y="3317240"/>
            <a:ext cx="2924810" cy="952500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Fase ESCOLA</a:t>
            </a:r>
            <a:endParaRPr lang="pt-PT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altLang="en-US" sz="2000" b="1">
                <a:solidFill>
                  <a:srgbClr val="FFFF00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Até 20 de março</a:t>
            </a:r>
          </a:p>
        </p:txBody>
      </p:sp>
      <p:sp>
        <p:nvSpPr>
          <p:cNvPr id="30" name="Retângulo Arredondado 29"/>
          <p:cNvSpPr/>
          <p:nvPr/>
        </p:nvSpPr>
        <p:spPr>
          <a:xfrm>
            <a:off x="9702165" y="2730500"/>
            <a:ext cx="2283460" cy="2031365"/>
          </a:xfrm>
          <a:prstGeom prst="round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Fase REGIONAL</a:t>
            </a:r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altLang="en-US" sz="2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 MAIO, 6ªF</a:t>
            </a:r>
          </a:p>
        </p:txBody>
      </p:sp>
      <p:cxnSp>
        <p:nvCxnSpPr>
          <p:cNvPr id="31" name="Conexão Reta Unidirecional 30"/>
          <p:cNvCxnSpPr/>
          <p:nvPr/>
        </p:nvCxnSpPr>
        <p:spPr>
          <a:xfrm>
            <a:off x="8211820" y="4476115"/>
            <a:ext cx="1985010" cy="937260"/>
          </a:xfrm>
          <a:prstGeom prst="straightConnector1">
            <a:avLst/>
          </a:prstGeom>
          <a:ln w="28575" cmpd="sng">
            <a:solidFill>
              <a:srgbClr val="38423C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Caixa de Texto 31"/>
          <p:cNvSpPr txBox="1"/>
          <p:nvPr/>
        </p:nvSpPr>
        <p:spPr>
          <a:xfrm>
            <a:off x="519430" y="5191125"/>
            <a:ext cx="7692390" cy="106934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pPr lvl="0" indent="0" algn="just">
              <a:buFontTx/>
              <a:buNone/>
            </a:pPr>
            <a:r>
              <a:rPr lang="pt-P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Vence a dupla/aluno que efetuar o trajeto no menor tempo possível e, responder acertadamente ao maior número de perguntas (passando por todos os postos de controlo).</a:t>
            </a:r>
          </a:p>
          <a:p>
            <a:pPr lvl="0" indent="0" algn="just">
              <a:buFontTx/>
              <a:buNone/>
            </a:pPr>
            <a:endParaRPr lang="pt-PT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3" name="Caixa de Texto 32"/>
          <p:cNvSpPr txBox="1"/>
          <p:nvPr/>
        </p:nvSpPr>
        <p:spPr>
          <a:xfrm>
            <a:off x="1673860" y="4883150"/>
            <a:ext cx="5129530" cy="168529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pt-PT" altLang="en-US">
              <a:solidFill>
                <a:schemeClr val="tx1"/>
              </a:solidFill>
            </a:endParaRPr>
          </a:p>
          <a:p>
            <a:pPr algn="ctr"/>
            <a:r>
              <a:rPr lang="pt-PT" altLang="en-US" b="1">
                <a:solidFill>
                  <a:schemeClr val="tx1"/>
                </a:solidFill>
              </a:rPr>
              <a:t>PONTUAÇÃO</a:t>
            </a:r>
            <a:r>
              <a:rPr lang="pt-PT" altLang="en-US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pt-PT" altLang="en-US">
                <a:solidFill>
                  <a:schemeClr val="tx1"/>
                </a:solidFill>
              </a:rPr>
              <a:t>- Resposta errada - 5 minutos</a:t>
            </a:r>
          </a:p>
          <a:p>
            <a:pPr algn="ctr"/>
            <a:r>
              <a:rPr lang="pt-PT" altLang="en-US">
                <a:solidFill>
                  <a:schemeClr val="tx1"/>
                </a:solidFill>
              </a:rPr>
              <a:t>- Posto de Controle - 10 minutos</a:t>
            </a:r>
          </a:p>
          <a:p>
            <a:pPr algn="ctr"/>
            <a:endParaRPr lang="pt-PT" altLang="en-US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70" y="568325"/>
            <a:ext cx="6999605" cy="538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1915" y="850265"/>
            <a:ext cx="963422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15" y="125730"/>
            <a:ext cx="8897620" cy="669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8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bldLvl="0" animBg="1"/>
      <p:bldP spid="3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715645" y="237490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 - Rali Vai à Escola (RVE)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80645" y="2785110"/>
            <a:ext cx="8108315" cy="11988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Apresentação do desporto automóvel na RAM, nomeadamente ralis e rampas, com ênfase nos conteúdos relacionados com a segurança do público, bem como com os elementos de segurança dos veículos e dos equipamentos de segurança pessoal dos pilotos. </a:t>
            </a:r>
          </a:p>
        </p:txBody>
      </p:sp>
      <p:sp>
        <p:nvSpPr>
          <p:cNvPr id="10" name="Caixa de Texto 9"/>
          <p:cNvSpPr txBox="1"/>
          <p:nvPr/>
        </p:nvSpPr>
        <p:spPr>
          <a:xfrm>
            <a:off x="64770" y="1238250"/>
            <a:ext cx="8108315" cy="11988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Este evento materializa-se através de uma ação de informação e sensibilização, teórico-prática, com recurso à vídeo-projeção, com presença do(s) veículo(s) de competição do (nosso) parceiro “SonhoR – Rally Team” e do piloto e navegador. </a:t>
            </a:r>
          </a:p>
        </p:txBody>
      </p:sp>
      <p:sp>
        <p:nvSpPr>
          <p:cNvPr id="11" name="Caixa de Texto 10"/>
          <p:cNvSpPr txBox="1"/>
          <p:nvPr/>
        </p:nvSpPr>
        <p:spPr>
          <a:xfrm>
            <a:off x="80645" y="4275455"/>
            <a:ext cx="8108315" cy="150876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pPr algn="just"/>
            <a:r>
              <a:rPr lang="pt-PT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Solicitação através de um formulário - os pedidos serão encaminhados para o nosso parceiro e posteriormente é tratado entre este e o professor dinamizador.</a:t>
            </a:r>
          </a:p>
          <a:p>
            <a:pPr algn="just"/>
            <a:r>
              <a:rPr lang="pt-PT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Preferencialmente em datas a estabelecer conforme os calendários dos Campeonatos de Ralis Coral da Madeira 2025 e 2026.</a:t>
            </a:r>
            <a:endParaRPr lang="pt-PT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679364" y="2006282"/>
            <a:ext cx="3428365" cy="3271520"/>
          </a:xfrm>
          <a:prstGeom prst="ellipse">
            <a:avLst/>
          </a:prstGeom>
          <a:gradFill>
            <a:gsLst>
              <a:gs pos="2000">
                <a:srgbClr val="CDFBCD">
                  <a:lumMod val="99000"/>
                </a:srgbClr>
              </a:gs>
              <a:gs pos="67000">
                <a:srgbClr val="72D773"/>
              </a:gs>
              <a:gs pos="98000">
                <a:srgbClr val="72D673"/>
              </a:gs>
              <a:gs pos="35000">
                <a:srgbClr val="A9E4A9"/>
              </a:gs>
            </a:gsLst>
            <a:lin ang="16200000" scaled="0"/>
          </a:gra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pt-PT" altLang="en-US" sz="2000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endParaRPr lang="pt-PT" altLang="en-US" sz="2000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endParaRPr lang="pt-PT" altLang="en-US" sz="2000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1º CEB até EBR</a:t>
            </a:r>
          </a:p>
        </p:txBody>
      </p:sp>
      <p:pic>
        <p:nvPicPr>
          <p:cNvPr id="6" name="Imagem 5" descr="492221277_1231755982292151_8167426074694044207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235" y="920750"/>
            <a:ext cx="3905250" cy="5209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 bldLvl="0" animBg="1"/>
      <p:bldP spid="11" grpId="0"/>
      <p:bldP spid="11" grpId="1" bldLvl="0" animBg="1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21399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 - Taça Escolar de Educação Rodoviária (TEER)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783590" y="846455"/>
            <a:ext cx="10202545" cy="11988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Realização de uma prova escrita e prova de maneabilidade.</a:t>
            </a:r>
          </a:p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Objetivo fundamental: sensibilizar os alunos para o conhecimento das principais regras e sinais de trânsito, essenciais para circularem com segurança.</a:t>
            </a:r>
          </a:p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Participação individual.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17805" y="2733040"/>
            <a:ext cx="1567815" cy="958850"/>
          </a:xfrm>
          <a:prstGeom prst="flowChartAlternateProcess">
            <a:avLst/>
          </a:prstGeom>
          <a:solidFill>
            <a:schemeClr val="accent2"/>
          </a:solidFill>
          <a:ln w="12700" cmpd="sng">
            <a:solidFill>
              <a:srgbClr val="FFFF00"/>
            </a:solidFill>
            <a:prstDash val="solid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pt-PT" altLang="en-US" sz="2000" b="1" dirty="0">
              <a:solidFill>
                <a:schemeClr val="bg1"/>
              </a:solidFill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1º CEB</a:t>
            </a:r>
          </a:p>
          <a:p>
            <a:pPr algn="ctr"/>
            <a:r>
              <a:rPr lang="pt-PT" altLang="en-US" b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 </a:t>
            </a:r>
            <a:endParaRPr lang="pt-PT" altLang="en-US" sz="2000" b="1" dirty="0">
              <a:solidFill>
                <a:schemeClr val="bg1"/>
              </a:solidFill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endParaRPr lang="pt-PT" altLang="en-US" sz="2000" b="1" dirty="0">
              <a:solidFill>
                <a:schemeClr val="bg1"/>
              </a:solidFill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Oval 5"/>
          <p:cNvSpPr>
            <a:spLocks noChangeArrowheads="1"/>
          </p:cNvSpPr>
          <p:nvPr/>
        </p:nvSpPr>
        <p:spPr bwMode="auto">
          <a:xfrm>
            <a:off x="156845" y="4601845"/>
            <a:ext cx="1853565" cy="945515"/>
          </a:xfrm>
          <a:prstGeom prst="flowChartAlternateProcess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pt-PT" altLang="en-US" sz="20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2º e 3º CEB</a:t>
            </a:r>
          </a:p>
          <a:p>
            <a:pPr algn="ctr"/>
            <a:r>
              <a:rPr lang="pt-PT" altLang="en-US" b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 </a:t>
            </a:r>
            <a:r>
              <a:rPr lang="pt-PT" altLang="en-US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 </a:t>
            </a:r>
            <a:endParaRPr lang="pt-PT" altLang="en-US" sz="2000" b="1" dirty="0">
              <a:solidFill>
                <a:schemeClr val="tx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endParaRPr lang="pt-PT" altLang="en-US" sz="2000" b="1" dirty="0">
              <a:solidFill>
                <a:schemeClr val="tx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Rectângulo 10"/>
          <p:cNvSpPr/>
          <p:nvPr>
            <p:custDataLst>
              <p:tags r:id="rId1"/>
            </p:custDataLst>
          </p:nvPr>
        </p:nvSpPr>
        <p:spPr>
          <a:xfrm>
            <a:off x="3731895" y="2888615"/>
            <a:ext cx="2159635" cy="6985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ESCOLA</a:t>
            </a:r>
          </a:p>
          <a:p>
            <a:pPr algn="ctr"/>
            <a:r>
              <a:rPr lang="pt-PT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16 de janeiro </a:t>
            </a:r>
          </a:p>
        </p:txBody>
      </p:sp>
      <p:sp>
        <p:nvSpPr>
          <p:cNvPr id="5" name="Seta para a Direita 4"/>
          <p:cNvSpPr/>
          <p:nvPr>
            <p:custDataLst>
              <p:tags r:id="rId2"/>
            </p:custDataLst>
          </p:nvPr>
        </p:nvSpPr>
        <p:spPr>
          <a:xfrm>
            <a:off x="2009775" y="2776855"/>
            <a:ext cx="1635125" cy="879475"/>
          </a:xfrm>
          <a:prstGeom prst="rightArrow">
            <a:avLst/>
          </a:prstGeom>
          <a:gradFill>
            <a:gsLst>
              <a:gs pos="96000">
                <a:srgbClr val="FDBE29"/>
              </a:gs>
              <a:gs pos="0">
                <a:srgbClr val="FFDC90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Fases</a:t>
            </a:r>
          </a:p>
        </p:txBody>
      </p:sp>
      <p:sp>
        <p:nvSpPr>
          <p:cNvPr id="23" name="Rectângulo 10"/>
          <p:cNvSpPr/>
          <p:nvPr/>
        </p:nvSpPr>
        <p:spPr>
          <a:xfrm>
            <a:off x="6303010" y="2911475"/>
            <a:ext cx="2159635" cy="6985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CONCELHIA</a:t>
            </a:r>
          </a:p>
          <a:p>
            <a:pPr algn="ctr"/>
            <a:r>
              <a:rPr lang="pt-PT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20 de março </a:t>
            </a:r>
          </a:p>
        </p:txBody>
      </p:sp>
      <p:sp>
        <p:nvSpPr>
          <p:cNvPr id="9" name="Seta para a Direita 8"/>
          <p:cNvSpPr/>
          <p:nvPr>
            <p:custDataLst>
              <p:tags r:id="rId3"/>
            </p:custDataLst>
          </p:nvPr>
        </p:nvSpPr>
        <p:spPr>
          <a:xfrm>
            <a:off x="2136775" y="4698365"/>
            <a:ext cx="1635125" cy="879475"/>
          </a:xfrm>
          <a:prstGeom prst="rightArrow">
            <a:avLst/>
          </a:prstGeom>
          <a:gradFill>
            <a:gsLst>
              <a:gs pos="96000">
                <a:srgbClr val="FDBE29"/>
              </a:gs>
              <a:gs pos="0">
                <a:srgbClr val="FFDC90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b="1" dirty="0">
                <a:solidFill>
                  <a:schemeClr val="tx1"/>
                </a:solidFill>
              </a:rPr>
              <a:t>2 Fases</a:t>
            </a:r>
          </a:p>
        </p:txBody>
      </p:sp>
      <p:sp>
        <p:nvSpPr>
          <p:cNvPr id="24" name="Rectângulo 10"/>
          <p:cNvSpPr/>
          <p:nvPr>
            <p:custDataLst>
              <p:tags r:id="rId4"/>
            </p:custDataLst>
          </p:nvPr>
        </p:nvSpPr>
        <p:spPr>
          <a:xfrm>
            <a:off x="4143375" y="4793615"/>
            <a:ext cx="2159635" cy="6985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ESCOLA</a:t>
            </a:r>
          </a:p>
          <a:p>
            <a:pPr algn="ctr"/>
            <a:r>
              <a:rPr lang="pt-PT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20 de março </a:t>
            </a:r>
          </a:p>
        </p:txBody>
      </p:sp>
      <p:sp>
        <p:nvSpPr>
          <p:cNvPr id="34" name="Rectângulo 33"/>
          <p:cNvSpPr/>
          <p:nvPr/>
        </p:nvSpPr>
        <p:spPr>
          <a:xfrm>
            <a:off x="9742170" y="3867785"/>
            <a:ext cx="2159635" cy="6985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Regional</a:t>
            </a:r>
            <a:r>
              <a:rPr lang="pt-PT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de maio, 6ªf </a:t>
            </a:r>
          </a:p>
        </p:txBody>
      </p:sp>
      <p:sp>
        <p:nvSpPr>
          <p:cNvPr id="35" name="Chaveta Direita 34"/>
          <p:cNvSpPr/>
          <p:nvPr/>
        </p:nvSpPr>
        <p:spPr>
          <a:xfrm>
            <a:off x="8855710" y="2664460"/>
            <a:ext cx="619125" cy="3175000"/>
          </a:xfrm>
          <a:prstGeom prst="righ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  <p:sp>
        <p:nvSpPr>
          <p:cNvPr id="50" name="Rectângulo 49"/>
          <p:cNvSpPr/>
          <p:nvPr/>
        </p:nvSpPr>
        <p:spPr>
          <a:xfrm>
            <a:off x="1899920" y="5877560"/>
            <a:ext cx="7559675" cy="8515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Envio de dados biográficos (online) - Até </a:t>
            </a:r>
            <a:r>
              <a:rPr lang="pt-PT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março</a:t>
            </a:r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2026.</a:t>
            </a:r>
            <a:endParaRPr lang="pt-PT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12" grpId="1" animBg="1"/>
      <p:bldP spid="42" grpId="0" bldLvl="0" animBg="1"/>
      <p:bldP spid="42" grpId="1" animBg="1"/>
      <p:bldP spid="11" grpId="0" bldLvl="0" animBg="1"/>
      <p:bldP spid="5" grpId="0" bldLvl="0" animBg="1"/>
      <p:bldP spid="23" grpId="0" bldLvl="0" animBg="1"/>
      <p:bldP spid="9" grpId="0" bldLvl="0" animBg="1"/>
      <p:bldP spid="24" grpId="0" bldLvl="0" animBg="1"/>
      <p:bldP spid="34" grpId="0" bldLvl="0" animBg="1"/>
      <p:bldP spid="34" grpId="1" bldLvl="0" animBg="1"/>
      <p:bldP spid="35" grpId="0" bldLvl="0" animBg="1"/>
      <p:bldP spid="35" grpId="1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41211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 - Troféu da TEER  (TTEER)</a:t>
            </a:r>
          </a:p>
        </p:txBody>
      </p:sp>
      <p:sp>
        <p:nvSpPr>
          <p:cNvPr id="23" name="矩形 22"/>
          <p:cNvSpPr/>
          <p:nvPr/>
        </p:nvSpPr>
        <p:spPr>
          <a:xfrm>
            <a:off x="6583045" y="2079625"/>
            <a:ext cx="3846830" cy="187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Envio de fotografia e em suporte físico até à data da fase escola da TEER</a:t>
            </a:r>
          </a:p>
        </p:txBody>
      </p:sp>
      <p:sp>
        <p:nvSpPr>
          <p:cNvPr id="5" name="Pentágono 4"/>
          <p:cNvSpPr/>
          <p:nvPr/>
        </p:nvSpPr>
        <p:spPr>
          <a:xfrm>
            <a:off x="1143000" y="2201545"/>
            <a:ext cx="3905250" cy="1603375"/>
          </a:xfrm>
          <a:prstGeom prst="homePlate">
            <a:avLst/>
          </a:prstGeom>
          <a:gradFill>
            <a:gsLst>
              <a:gs pos="0">
                <a:srgbClr val="FBE55E"/>
              </a:gs>
              <a:gs pos="100000">
                <a:srgbClr val="EA3F32"/>
              </a:gs>
            </a:gsLst>
            <a:lin ang="882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1º CEB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783590" y="982345"/>
            <a:ext cx="10202545" cy="92202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Desemboca na construção de um troféu para a TEER – Fase Escola (FE), com materiais reciclados/reutilizados, para ser entregue na FE da TEER aos alunos classificados nos 3 primeiros lugares.</a:t>
            </a:r>
          </a:p>
        </p:txBody>
      </p:sp>
      <p:pic>
        <p:nvPicPr>
          <p:cNvPr id="4" name="Imagem 3" descr="IMG_87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545" y="4088765"/>
            <a:ext cx="6906260" cy="2668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5" grpId="0" bldLvl="0" animBg="1"/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41211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 - Outras Atividades de Intervenção (OAI)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423545" y="1228725"/>
            <a:ext cx="111887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Desenvolver uma cultura de Educação para a segurança rodoviária junto da escola - comunidade educativa.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292350" y="5900420"/>
            <a:ext cx="8016875" cy="3987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Impreterivelmente até ao dia </a:t>
            </a:r>
            <a:r>
              <a:rPr lang="pt-P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8 de maio</a:t>
            </a:r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 de 2026 </a:t>
            </a:r>
          </a:p>
        </p:txBody>
      </p:sp>
      <p:graphicFrame>
        <p:nvGraphicFramePr>
          <p:cNvPr id="5" name="Marcador de Posição de Conteúdo 4"/>
          <p:cNvGraphicFramePr>
            <a:graphicFrameLocks noGrp="1"/>
          </p:cNvGraphicFramePr>
          <p:nvPr>
            <p:ph idx="1"/>
          </p:nvPr>
        </p:nvGraphicFramePr>
        <p:xfrm>
          <a:off x="423545" y="2197735"/>
          <a:ext cx="5196205" cy="299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05075" imgH="1114425" progId="Paint.Picture">
                  <p:embed/>
                </p:oleObj>
              </mc:Choice>
              <mc:Fallback>
                <p:oleObj r:id="rId3" imgW="2505075" imgH="1114425" progId="Paint.Picture">
                  <p:embed/>
                  <p:pic>
                    <p:nvPicPr>
                      <p:cNvPr id="5" name="Marcador de Posição de Conteúd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545" y="2197735"/>
                        <a:ext cx="5196205" cy="299783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/>
          <p:nvPr/>
        </p:nvGraphicFramePr>
        <p:xfrm>
          <a:off x="7319010" y="2068195"/>
          <a:ext cx="4163060" cy="316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86000" imgH="1638300" progId="Paint.Picture">
                  <p:embed/>
                </p:oleObj>
              </mc:Choice>
              <mc:Fallback>
                <p:oleObj r:id="rId5" imgW="2286000" imgH="1638300" progId="Paint.Picture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19010" y="2068195"/>
                        <a:ext cx="4163060" cy="31648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4552315" y="2259330"/>
            <a:ext cx="3324860" cy="2489835"/>
          </a:xfrm>
          <a:prstGeom prst="flowChartAlternateProcess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pt-PT" altLang="en-US" sz="2000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endParaRPr lang="pt-PT" altLang="en-US" sz="2000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endParaRPr lang="pt-PT" altLang="en-US" sz="2000" b="1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Comunidade Educativa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 bldLvl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rtaz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0"/>
            <a:ext cx="47999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07670" y="258445"/>
            <a:ext cx="11260455" cy="727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PT" b="1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ATIVIDADES DESENVOLVIDAS PELA DIREÇÃO REGIONAL DE EDUCAÇÃO, ATRAVÉS DA EQUIPA DE COORDENAÇÃO DO PRER</a:t>
            </a:r>
            <a:endParaRPr lang="pt-PT" b="1" u="sng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Espaço Reservado para Conteú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226985"/>
              </p:ext>
            </p:extLst>
          </p:nvPr>
        </p:nvGraphicFramePr>
        <p:xfrm>
          <a:off x="1323340" y="1116965"/>
          <a:ext cx="8673465" cy="5087938"/>
        </p:xfrm>
        <a:graphic>
          <a:graphicData uri="http://schemas.openxmlformats.org/drawingml/2006/table">
            <a:tbl>
              <a:tblPr firstRow="1" firstCol="1" bandRow="1"/>
              <a:tblGrid>
                <a:gridCol w="297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9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cap="small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Projetos</a:t>
                      </a:r>
                      <a:endParaRPr lang="pt-PT" sz="14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cap="small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Atividades</a:t>
                      </a:r>
                      <a:endParaRPr lang="pt-PT" sz="14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cap="small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Datas</a:t>
                      </a:r>
                      <a:endParaRPr lang="pt-PT" sz="140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Semana Europeia da Mobilidade 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(16 a 22 de setembro)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“Aprender a circular: A estrada também é dos peões!”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19 de setembro, </a:t>
                      </a: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6ª f</a:t>
                      </a: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Dia Europeu Sem Carros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320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22 de setembro, </a:t>
                      </a: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09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Encontro de Abertura do PRER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02 de outubro, </a:t>
                      </a: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5ª f</a:t>
                      </a:r>
                      <a:endParaRPr lang="pt-PT" sz="16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9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Ação de Formação para (Novos) Delegados de Segurança 2025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 de outubro, </a:t>
                      </a: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6ª f</a:t>
                      </a:r>
                      <a:endParaRPr lang="pt-PT" sz="16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Dia Mundial em Memória das Vítimas da Estrada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Comemoração da efeméride que se assinala em 16 de novembro, dom.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3ª semana de novembro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9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“Presentes, todos. Acidentes, nenhuns”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Aconselhamento e distribuição de informação escrita aos utentes da estrada.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 de dezembro, </a:t>
                      </a: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4ª f</a:t>
                      </a:r>
                      <a:endParaRPr lang="pt-PT" sz="16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89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+mn-ea"/>
                        </a:rPr>
                        <a:t>Dia Mundial do Trânsito e Cortesia ao Volante</a:t>
                      </a:r>
                      <a:endParaRPr lang="pt-PT" sz="160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+mn-ea"/>
                        </a:rPr>
                        <a:t>05 de maio, 3ª </a:t>
                      </a: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89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Encontro de Encerramento do PRER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28 de maio, 5ª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aixa de Texto 1"/>
          <p:cNvSpPr txBox="1"/>
          <p:nvPr/>
        </p:nvSpPr>
        <p:spPr>
          <a:xfrm>
            <a:off x="2358390" y="395605"/>
            <a:ext cx="7185660" cy="7683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“Presentes, todos.</a:t>
            </a:r>
            <a:endParaRPr lang="pt-PT" altLang="en-US" sz="2200" b="1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Acidentes, nenhuns.”</a:t>
            </a:r>
          </a:p>
        </p:txBody>
      </p:sp>
      <p:sp>
        <p:nvSpPr>
          <p:cNvPr id="23" name="矩形 22"/>
          <p:cNvSpPr/>
          <p:nvPr/>
        </p:nvSpPr>
        <p:spPr>
          <a:xfrm>
            <a:off x="1024890" y="5728970"/>
            <a:ext cx="1978660" cy="9410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en-US">
                <a:sym typeface="+mn-ea"/>
              </a:rPr>
              <a:t>Operação Stop não repressiva.</a:t>
            </a:r>
            <a:endParaRPr lang="zh-CN" altLang="en-US">
              <a:cs typeface="Roboto Black" panose="02000000000000000000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86785" y="5728970"/>
            <a:ext cx="1979295" cy="9410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PT" altLang="zh-CN">
                <a:cs typeface="Roboto Black" panose="02000000000000000000" charset="0"/>
              </a:rPr>
              <a:t>PSP</a:t>
            </a:r>
          </a:p>
        </p:txBody>
      </p:sp>
      <p:sp>
        <p:nvSpPr>
          <p:cNvPr id="5" name="矩形 22"/>
          <p:cNvSpPr/>
          <p:nvPr/>
        </p:nvSpPr>
        <p:spPr>
          <a:xfrm>
            <a:off x="6032500" y="5728970"/>
            <a:ext cx="1978025" cy="8343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en-US" dirty="0">
                <a:sym typeface="+mn-ea"/>
              </a:rPr>
              <a:t>Alunos/figuras públicas (Embaixadores)</a:t>
            </a:r>
            <a:endParaRPr lang="zh-CN" altLang="en-US" dirty="0">
              <a:cs typeface="Roboto Black" panose="02000000000000000000" charset="0"/>
            </a:endParaRPr>
          </a:p>
        </p:txBody>
      </p:sp>
      <p:sp>
        <p:nvSpPr>
          <p:cNvPr id="3" name="矩形 22"/>
          <p:cNvSpPr/>
          <p:nvPr/>
        </p:nvSpPr>
        <p:spPr>
          <a:xfrm>
            <a:off x="8338820" y="5728970"/>
            <a:ext cx="1978025" cy="8343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en-US" dirty="0">
                <a:sym typeface="+mn-ea"/>
              </a:rPr>
              <a:t>10 dez, 4ª f</a:t>
            </a:r>
            <a:endParaRPr lang="zh-CN" altLang="en-US" dirty="0">
              <a:cs typeface="Roboto Black" panose="02000000000000000000" charset="0"/>
            </a:endParaRPr>
          </a:p>
        </p:txBody>
      </p:sp>
      <p:pic>
        <p:nvPicPr>
          <p:cNvPr id="4" name="Imagem 3" descr="482216014_627393156711382_1927710753118351005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620"/>
            <a:ext cx="12192000" cy="40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23900" y="113030"/>
            <a:ext cx="10968990" cy="97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PT" altLang="pt-PT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ATIVIDADES</a:t>
            </a:r>
            <a:r>
              <a:rPr kumimoji="0" lang="pt-PT" altLang="pt-PT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DESENVOLVIDAS PELOS ESTABELECIMENTOS DE EDUCAÇÃO/ENSINO E COORDENADAS PELA DIREÇÃO REGIONAL DE EDUCAÇÃO</a:t>
            </a:r>
            <a:endParaRPr kumimoji="0" lang="pt-PT" altLang="pt-P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PT" altLang="pt-P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752363"/>
              </p:ext>
            </p:extLst>
          </p:nvPr>
        </p:nvGraphicFramePr>
        <p:xfrm>
          <a:off x="2532380" y="829310"/>
          <a:ext cx="7833995" cy="5795137"/>
        </p:xfrm>
        <a:graphic>
          <a:graphicData uri="http://schemas.openxmlformats.org/drawingml/2006/table">
            <a:tbl>
              <a:tblPr firstRow="1" firstCol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200" b="1" cap="small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Atividades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200" b="1" cap="small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Datas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+mn-ea"/>
                        </a:rPr>
                        <a:t>A- A Minha Carta de Condução (MCC)</a:t>
                      </a:r>
                      <a:endParaRPr lang="pt-PT" sz="1300" b="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8 de maio, 6ª f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 - Aprender + com a Educação Rodoviária (A+ER)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8 de maio, 6ª f </a:t>
                      </a:r>
                      <a:endParaRPr lang="pt-PT" altLang="en-US" sz="1300" b="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+mn-ea"/>
                        </a:rPr>
                        <a:t>C - Aula de Trânsito Real (ATR)</a:t>
                      </a:r>
                      <a:endParaRPr lang="pt-PT" sz="1300" b="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8 de maio, 6ª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 - Desafios Rodoviários (DR)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 Momentos - novembro e fevereiro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 - Escolinha de Trânsito (ET)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8 de maio, 6ª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 - Hora do Conto com o Luzinhas  (HCL) 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 Momentos – dezembro, fevereiro e abril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 - Passatempos Seguros (PS)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 Momentos - novembro, janeiro e março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210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H- Prova de Orientação Rodoviária (POR)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FE - Até 20 de março, 6ª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FR - 8 de maio, 6ª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 - Rali Vai à Escola (RVE)</a:t>
                      </a: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26 de setembro, 6ª f ((Rali Municípios Câmara</a:t>
                      </a:r>
                      <a:r>
                        <a:rPr lang="pt-PT" altLang="en-US" sz="1300" b="0" baseline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de Lobos e Funchal) e 7 de novembro, 6ª f (Rali P. Santo) + </a:t>
                      </a: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Datas a estabelecer para o Campeonato de Ralis Coral da Madeira 2026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4360"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 - Taça Escolar de Educação Rodoviária (TEER)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FE - Até 16 de janeiro, 6ª</a:t>
                      </a:r>
                      <a:r>
                        <a:rPr lang="pt-PT" sz="1300" b="0" baseline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pt-PT" sz="13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300" b="1" u="sng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1º CEB</a:t>
                      </a:r>
                      <a:r>
                        <a:rPr lang="pt-PT" sz="13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pt-PT" sz="1300" b="0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FE - Até 20 de março, 6ª f</a:t>
                      </a:r>
                      <a:r>
                        <a:rPr lang="pt-PT" sz="13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pt-PT" sz="1300" b="1" u="sng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2º  e 3º CEB)</a:t>
                      </a:r>
                      <a:endParaRPr lang="pt-PT" sz="1300" b="1" dirty="0">
                        <a:effectLst/>
                        <a:latin typeface="Calibri" panose="020F050202020403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21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20 de março, 6º f  </a:t>
                      </a:r>
                      <a:r>
                        <a:rPr lang="pt-PT" sz="13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300" b="1" u="sng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1º CEB</a:t>
                      </a:r>
                      <a:r>
                        <a:rPr lang="pt-PT" sz="1300" b="1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 - Fase Concelhi</a:t>
                      </a: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FR - 8 de maio, 6ª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 - Troféu da TEER (TTEER)</a:t>
                      </a: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altLang="en-US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à data da Fase Escola da TEER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 - Outras Atividades de Intervenção (OAI)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300" b="0" dirty="0">
                          <a:effectLst/>
                          <a:latin typeface="Calibri" panose="020F050202020403020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Até 8 de maio, 6ª 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57213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 - A Minha Carta de Condução (MCC)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996950" y="1503045"/>
            <a:ext cx="10202545" cy="922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 dirty="0">
                <a:latin typeface="Arial" panose="020B0604020202020204" pitchFamily="34" charset="0"/>
                <a:cs typeface="Arial" panose="020B0604020202020204" pitchFamily="34" charset="0"/>
              </a:rPr>
              <a:t>Concretiza-se através da organização de uma ação de intervenção, dentro ou fora da escola, em torno da responsabilidade advinda dos direitos e deveres inerentes à obtenção de uma licença de condução.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5603240" y="2637155"/>
            <a:ext cx="639445" cy="115633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  <p:sp>
        <p:nvSpPr>
          <p:cNvPr id="5" name="Caixa de Texto 4"/>
          <p:cNvSpPr txBox="1"/>
          <p:nvPr/>
        </p:nvSpPr>
        <p:spPr>
          <a:xfrm>
            <a:off x="3957955" y="4018915"/>
            <a:ext cx="4013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 EBR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089785" y="5428615"/>
            <a:ext cx="8016875" cy="3987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Impreterivelmente até ao dia </a:t>
            </a:r>
            <a:r>
              <a:rPr lang="pt-P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 de maio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2026.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5" grpId="0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1966595" y="412750"/>
            <a:ext cx="89325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 - Aprender + com a Educação Rodoviária (A+ER)</a:t>
            </a:r>
          </a:p>
          <a:p>
            <a:pPr algn="ctr"/>
            <a:endParaRPr lang="pt-PT" altLang="en-US" sz="2200" b="1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783590" y="1196975"/>
            <a:ext cx="10202545" cy="922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 projeto pretende-se que os professores utilizem a temática da Educação Rodoviária no ensino de matérias da sua disciplina, ou seja, articularão destas mesmas temáticas com matérias curriculares das disciplinas, sempre que tal se propicie.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5312410" y="3267710"/>
            <a:ext cx="1567815" cy="937895"/>
          </a:xfrm>
          <a:prstGeom prst="flowChartProcess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pt-PT" altLang="en-US" sz="2000" dirty="0">
              <a:solidFill>
                <a:schemeClr val="bg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EPE - EBR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315845" y="4680585"/>
            <a:ext cx="8016875" cy="706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Até ao dia </a:t>
            </a:r>
            <a:r>
              <a:rPr lang="pt-P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 de maio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2026 - Descrição do que foi realizado e evidências do mesmo (fotos, filmes, documentos). 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5619750" y="2272030"/>
            <a:ext cx="904875" cy="1222375"/>
          </a:xfrm>
          <a:prstGeom prst="downArrow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14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692150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 - Aula de Trânsito Real (ATR)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783590" y="1477010"/>
            <a:ext cx="10202545" cy="645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>
                <a:latin typeface="Arial" panose="020B0604020202020204" pitchFamily="34" charset="0"/>
                <a:cs typeface="Arial" panose="020B0604020202020204" pitchFamily="34" charset="0"/>
              </a:rPr>
              <a:t>Realização de um percurso, um passeio, a pé ou de transporte, na área envolvente da escola, explicando-se, em particular, o significado da linguagem dos sinais e das regras de trânsito. 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5312410" y="3547745"/>
            <a:ext cx="1567815" cy="937895"/>
          </a:xfrm>
          <a:prstGeom prst="flowChartProcess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pt-PT" altLang="en-US" sz="2000" dirty="0">
              <a:solidFill>
                <a:schemeClr val="tx1"/>
              </a:solidFill>
              <a:latin typeface="Arial" panose="020B0604020202020204" pitchFamily="34" charset="0"/>
              <a:ea typeface="Manrope SemiBold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pt-PT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Manrope SemiBold" charset="0"/>
                <a:cs typeface="Arial" panose="020B0604020202020204" pitchFamily="34" charset="0"/>
                <a:sym typeface="+mn-lt"/>
              </a:rPr>
              <a:t>1º CEB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315845" y="4960620"/>
            <a:ext cx="801687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Impreterivelmente até ao dia </a:t>
            </a:r>
            <a:r>
              <a:rPr lang="pt-P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8 de maio</a:t>
            </a:r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 de 2026. 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5619750" y="2430145"/>
            <a:ext cx="904875" cy="1222375"/>
          </a:xfrm>
          <a:prstGeom prst="downArrow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1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/>
          <p:cNvSpPr txBox="1"/>
          <p:nvPr/>
        </p:nvSpPr>
        <p:spPr>
          <a:xfrm>
            <a:off x="2292350" y="412115"/>
            <a:ext cx="7185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2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 - Desafios Rodoviários (DR)</a:t>
            </a:r>
            <a:endParaRPr lang="pt-PT" altLang="en-US" b="1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783590" y="1196975"/>
            <a:ext cx="10202545" cy="2030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Este projeto consiste na publicação de questões (desafios) sobre a Educação Rodoviária;</a:t>
            </a:r>
          </a:p>
          <a:p>
            <a:pPr algn="just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As questões serão publicadas no nosso site;</a:t>
            </a:r>
          </a:p>
          <a:p>
            <a:pPr algn="just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Pretende-se com esta estratégia incentivar os alunos a visitarem o site do PRER;</a:t>
            </a:r>
          </a:p>
          <a:p>
            <a:pPr algn="just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 Desafios por cada ciclo;</a:t>
            </a:r>
          </a:p>
          <a:p>
            <a:pPr algn="just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PT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Momentos</a:t>
            </a:r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PT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PT" alt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ovembro e fevereiro</a:t>
            </a:r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Os desafios de cada ciclo podem ser lançados em momentos diferentes;</a:t>
            </a:r>
          </a:p>
          <a:p>
            <a:pPr algn="just"/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 desafio rodoviário estará aberto à participação durante </a:t>
            </a:r>
            <a:r>
              <a:rPr lang="pt-PT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duas semanas</a:t>
            </a:r>
            <a:r>
              <a:rPr lang="pt-PT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2315845" y="5701665"/>
            <a:ext cx="8016875" cy="706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>
                <a:latin typeface="Arial" panose="020B0604020202020204" pitchFamily="34" charset="0"/>
                <a:cs typeface="Arial" panose="020B0604020202020204" pitchFamily="34" charset="0"/>
              </a:rPr>
              <a:t>Em cada desafio, de entre todas as participações acertadas, será sorteado um vencedor para cada um dos ciclos.</a:t>
            </a:r>
          </a:p>
        </p:txBody>
      </p:sp>
      <p:sp>
        <p:nvSpPr>
          <p:cNvPr id="9" name="Balão com Seta para Baixo 8"/>
          <p:cNvSpPr/>
          <p:nvPr/>
        </p:nvSpPr>
        <p:spPr>
          <a:xfrm>
            <a:off x="4378960" y="3620135"/>
            <a:ext cx="3651250" cy="1951990"/>
          </a:xfrm>
          <a:prstGeom prst="downArrowCallou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en-US">
                <a:solidFill>
                  <a:schemeClr val="tx1"/>
                </a:solidFill>
              </a:rPr>
              <a:t> </a:t>
            </a:r>
            <a:r>
              <a:rPr lang="pt-PT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1º, 2º e 3º CEB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532414,20482067,4705195,19951231,19971666,20482077,20481688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55,&quot;left&quot;:158.25,&quot;top&quot;:218.65,&quot;width&quot;:399.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55,&quot;left&quot;:158.25,&quot;top&quot;:218.65,&quot;width&quot;:399.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55,&quot;left&quot;:158.25,&quot;top&quot;:218.65,&quot;width&quot;:399.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55,&quot;left&quot;:158.25,&quot;top&quot;:218.65,&quot;width&quot;:399.1}"/>
</p:tagLst>
</file>

<file path=ppt/theme/theme1.xml><?xml version="1.0" encoding="utf-8"?>
<a:theme xmlns:a="http://schemas.openxmlformats.org/drawingml/2006/main" name="Tema do Offic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Álbum de fotografias para viagens de carro</Template>
  <TotalTime>41</TotalTime>
  <Words>1418</Words>
  <Application>Microsoft Office PowerPoint</Application>
  <PresentationFormat>Ecrã Panorâmico</PresentationFormat>
  <Paragraphs>167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Pedro</dc:creator>
  <cp:lastModifiedBy>ASUS</cp:lastModifiedBy>
  <cp:revision>64</cp:revision>
  <dcterms:created xsi:type="dcterms:W3CDTF">2024-05-17T10:26:00Z</dcterms:created>
  <dcterms:modified xsi:type="dcterms:W3CDTF">2025-10-13T08:39:41Z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CBDF054E8D3140579E43464CFA486EED_13</vt:lpwstr>
  </property>
  <property fmtid="{D5CDD505-2E9C-101B-9397-08002B2CF9AE}" pid="3" name="KSOProductBuildVer">
    <vt:lpwstr>2070-12.2.0.22549</vt:lpwstr>
  </property>
</Properties>
</file>